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B9E85-7A73-10AF-7423-979A2C94E01E}" v="84" dt="2019-09-25T06:04:28.540"/>
    <p1510:client id="{224A0B5B-7FE4-CF5D-1E83-2CBF41C8F33C}" v="890" dt="2019-09-06T04:01:56.002"/>
    <p1510:client id="{230588DB-054E-9D17-7038-D06BCA5A7650}" v="303" dt="2019-09-06T02:57:27.912"/>
    <p1510:client id="{2480BB79-12E7-8E7D-1D01-A21DFAB04625}" v="134" dt="2019-09-25T06:06:31.004"/>
    <p1510:client id="{785AD028-8E68-ECE7-52CE-960F9BA96B5B}" v="1" dt="2019-09-03T04:43:29.570"/>
    <p1510:client id="{7D94192D-EA53-FC24-E191-01C79AC95FE4}" v="1538" dt="2019-09-09T06:31:35.428"/>
    <p1510:client id="{C7227CC2-BBD0-2FF2-BEE1-546168EAB785}" v="4" dt="2020-04-13T14:55:23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95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83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1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9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4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4/13/2020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3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4/13/2020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4/13/2020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2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5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48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8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10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54" r:id="rId5"/>
    <p:sldLayoutId id="2147483748" r:id="rId6"/>
    <p:sldLayoutId id="2147483749" r:id="rId7"/>
    <p:sldLayoutId id="2147483750" r:id="rId8"/>
    <p:sldLayoutId id="2147483753" r:id="rId9"/>
    <p:sldLayoutId id="2147483751" r:id="rId10"/>
    <p:sldLayoutId id="214748375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hllk2@nate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GoogleCloudPlatform/cloud-vi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448A14-A455-4A1B-94CC-0AAAE5F6B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af-ZA" altLang="ko-KR" sz="5400">
                <a:solidFill>
                  <a:srgbClr val="FFFFFF"/>
                </a:solidFill>
                <a:ea typeface="맑은 고딕"/>
                <a:cs typeface="Calibri Light"/>
              </a:rPr>
              <a:t>박대원의 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ACE48D-2B73-4086-B2D5-4E1C3234C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1400">
                <a:solidFill>
                  <a:srgbClr val="FFFFFF"/>
                </a:solidFill>
                <a:ea typeface="맑은 고딕"/>
                <a:cs typeface="Calibri"/>
              </a:rPr>
              <a:t>1. 박대원 소개</a:t>
            </a:r>
            <a:endParaRPr lang="ko-KR"/>
          </a:p>
          <a:p>
            <a:r>
              <a:rPr lang="ko-KR" altLang="en-US" sz="1400">
                <a:solidFill>
                  <a:srgbClr val="FFFFFF"/>
                </a:solidFill>
                <a:ea typeface="맑은 고딕"/>
                <a:cs typeface="Calibri"/>
              </a:rPr>
              <a:t>2. 수행 프로젝트 - 전력 사용량 측정</a:t>
            </a:r>
          </a:p>
          <a:p>
            <a:r>
              <a:rPr lang="ko-KR" altLang="en-US" sz="1400">
                <a:solidFill>
                  <a:srgbClr val="FFFFFF"/>
                </a:solidFill>
                <a:ea typeface="맑은 고딕"/>
                <a:cs typeface="Calibri"/>
              </a:rPr>
              <a:t>  1) 개요 </a:t>
            </a:r>
          </a:p>
          <a:p>
            <a:r>
              <a:rPr lang="ko-KR" altLang="en-US" sz="1400">
                <a:solidFill>
                  <a:srgbClr val="FFFFFF"/>
                </a:solidFill>
                <a:ea typeface="맑은 고딕"/>
                <a:cs typeface="Calibri"/>
              </a:rPr>
              <a:t>  2) </a:t>
            </a:r>
            <a:r>
              <a:rPr lang="ko-KR" sz="1400">
                <a:ea typeface="맑은 고딕"/>
                <a:cs typeface="Calibri"/>
              </a:rPr>
              <a:t>사용기술</a:t>
            </a:r>
            <a:r>
              <a:rPr lang="ko-KR" altLang="en-US" sz="1400">
                <a:ea typeface="맑은 고딕"/>
                <a:cs typeface="Calibri"/>
              </a:rPr>
              <a:t> </a:t>
            </a:r>
            <a:endParaRPr lang="ko-KR" altLang="en-US" sz="1400">
              <a:solidFill>
                <a:srgbClr val="FFFFFF"/>
              </a:solidFill>
              <a:ea typeface="맑은 고딕"/>
              <a:cs typeface="Calibri"/>
            </a:endParaRPr>
          </a:p>
          <a:p>
            <a:r>
              <a:rPr lang="ko-KR" altLang="en-US" sz="1400">
                <a:solidFill>
                  <a:srgbClr val="FFFFFF"/>
                </a:solidFill>
                <a:ea typeface="맑은 고딕"/>
                <a:cs typeface="Calibri"/>
              </a:rPr>
              <a:t>  3) 프로젝트 개발 과정</a:t>
            </a:r>
          </a:p>
          <a:p>
            <a:r>
              <a:rPr lang="ko-KR" altLang="en-US" sz="1400">
                <a:solidFill>
                  <a:srgbClr val="FFFFFF"/>
                </a:solidFill>
                <a:ea typeface="맑은 고딕"/>
                <a:cs typeface="Calibri"/>
              </a:rPr>
              <a:t>  4) 실행화면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C89A5AA-DB1A-4C15-B19A-704E8D9A3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4" r="13223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8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cs typeface="Calibri"/>
              </a:rPr>
              <a:t>ㅇㄹ</a:t>
            </a:r>
            <a:endParaRPr lang="en-US" err="1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ko-KR" alt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sz="1400">
              <a:ea typeface="+mn-lt"/>
              <a:cs typeface="+mn-lt"/>
            </a:endParaRPr>
          </a:p>
          <a:p>
            <a:pPr marL="0" indent="0">
              <a:buNone/>
            </a:pPr>
            <a:endParaRPr lang="ko-KR" altLang="en-US" sz="1400"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sz="1400">
                <a:ea typeface="+mn-lt"/>
                <a:cs typeface="+mn-lt"/>
              </a:rPr>
              <a:t>• </a:t>
            </a:r>
            <a:r>
              <a:rPr lang="ko-KR" altLang="en-US" sz="1400" err="1">
                <a:ea typeface="+mn-lt"/>
                <a:cs typeface="+mn-lt"/>
              </a:rPr>
              <a:t>깃허브에서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ko-KR" altLang="en-US" sz="1400">
                <a:ea typeface="+mn-lt"/>
                <a:cs typeface="+mn-lt"/>
              </a:rPr>
              <a:t>받아온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ko-KR" altLang="en-US" sz="1400">
                <a:ea typeface="+mn-lt"/>
                <a:cs typeface="+mn-lt"/>
              </a:rPr>
              <a:t>샘플은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ko-KR" altLang="en-US" sz="1400" err="1">
                <a:ea typeface="+mn-lt"/>
                <a:cs typeface="+mn-lt"/>
              </a:rPr>
              <a:t>자바코드이므로</a:t>
            </a:r>
            <a:r>
              <a:rPr lang="en-US" altLang="ko-KR" sz="1400">
                <a:ea typeface="+mn-lt"/>
                <a:cs typeface="+mn-lt"/>
              </a:rPr>
              <a:t> </a:t>
            </a:r>
            <a:r>
              <a:rPr lang="en-US" altLang="ko-KR" sz="1400" err="1">
                <a:ea typeface="+mn-lt"/>
                <a:cs typeface="+mn-lt"/>
              </a:rPr>
              <a:t>그에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맞는</a:t>
            </a:r>
            <a:r>
              <a:rPr lang="en-US" altLang="ko-KR" sz="1400">
                <a:ea typeface="+mn-lt"/>
                <a:cs typeface="+mn-lt"/>
              </a:rPr>
              <a:t> </a:t>
            </a:r>
            <a:r>
              <a:rPr lang="en-US" altLang="ko-KR" sz="1400" err="1">
                <a:ea typeface="+mn-lt"/>
                <a:cs typeface="+mn-lt"/>
              </a:rPr>
              <a:t>수정을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거쳐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프로젝트를</a:t>
            </a:r>
            <a:r>
              <a:rPr lang="en-US" altLang="ko-KR" sz="1400">
                <a:ea typeface="+mn-lt"/>
                <a:cs typeface="+mn-lt"/>
              </a:rPr>
              <a:t> </a:t>
            </a:r>
            <a:r>
              <a:rPr lang="en-US" altLang="ko-KR" sz="1400" err="1">
                <a:ea typeface="+mn-lt"/>
                <a:cs typeface="+mn-lt"/>
              </a:rPr>
              <a:t>진행하였다</a:t>
            </a:r>
            <a:r>
              <a:rPr lang="en-US" altLang="ko-KR" sz="1400">
                <a:ea typeface="+mn-lt"/>
                <a:cs typeface="+mn-lt"/>
              </a:rPr>
              <a:t>.</a:t>
            </a:r>
            <a:endParaRPr lang="en-US" altLang="ko-KR" sz="1400">
              <a:ea typeface="Malgun Gothic"/>
              <a:cs typeface="+mn-lt"/>
            </a:endParaRPr>
          </a:p>
          <a:p>
            <a:pPr marL="0" indent="0">
              <a:buNone/>
            </a:pPr>
            <a:endParaRPr lang="en-US" altLang="ko-KR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r>
              <a:rPr lang="en-US" altLang="ko-KR" sz="1400" b="1">
                <a:solidFill>
                  <a:srgbClr val="FF0000"/>
                </a:solidFill>
                <a:ea typeface="맑은 고딕"/>
                <a:cs typeface="Calibri" panose="020F0502020204030204"/>
              </a:rPr>
              <a:t>3) API </a:t>
            </a:r>
            <a:r>
              <a:rPr lang="en-US" altLang="ko-KR" sz="1400" b="1" err="1">
                <a:solidFill>
                  <a:srgbClr val="FF0000"/>
                </a:solidFill>
                <a:ea typeface="맑은 고딕"/>
                <a:cs typeface="Calibri" panose="020F0502020204030204"/>
              </a:rPr>
              <a:t>발급</a:t>
            </a:r>
            <a:r>
              <a:rPr lang="en-US" altLang="ko-KR" sz="1400" b="1">
                <a:solidFill>
                  <a:srgbClr val="FF0000"/>
                </a:solidFill>
                <a:ea typeface="맑은 고딕"/>
                <a:cs typeface="Calibri" panose="020F0502020204030204"/>
              </a:rPr>
              <a:t> 및 </a:t>
            </a:r>
            <a:r>
              <a:rPr lang="en-US" altLang="ko-KR" sz="1400" b="1" err="1">
                <a:solidFill>
                  <a:srgbClr val="FF0000"/>
                </a:solidFill>
                <a:ea typeface="맑은 고딕"/>
                <a:cs typeface="Calibri" panose="020F0502020204030204"/>
              </a:rPr>
              <a:t>입력</a:t>
            </a:r>
            <a:endParaRPr lang="en-US" altLang="ko-KR" sz="1400" b="1">
              <a:solidFill>
                <a:srgbClr val="FF0000"/>
              </a:solidFill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r>
              <a:rPr lang="en-US" altLang="ko-KR" sz="1400" b="1">
                <a:ea typeface="맑은 고딕"/>
                <a:cs typeface="Calibri" panose="020F0502020204030204"/>
              </a:rPr>
              <a:t>API_KEY </a:t>
            </a:r>
            <a:r>
              <a:rPr lang="en-US" altLang="ko-KR" sz="1400" b="1" err="1">
                <a:ea typeface="맑은 고딕"/>
                <a:cs typeface="Calibri" panose="020F0502020204030204"/>
              </a:rPr>
              <a:t>변수에</a:t>
            </a:r>
            <a:r>
              <a:rPr lang="en-US" altLang="ko-KR" sz="1400" b="1">
                <a:ea typeface="맑은 고딕"/>
                <a:cs typeface="Calibri" panose="020F0502020204030204"/>
              </a:rPr>
              <a:t> </a:t>
            </a:r>
            <a:r>
              <a:rPr lang="en-US" altLang="ko-KR" sz="1400" b="1" err="1">
                <a:ea typeface="맑은 고딕"/>
                <a:cs typeface="Calibri" panose="020F0502020204030204"/>
              </a:rPr>
              <a:t>자신이</a:t>
            </a:r>
            <a:r>
              <a:rPr lang="en-US" altLang="ko-KR" sz="1400" b="1">
                <a:ea typeface="맑은 고딕"/>
                <a:cs typeface="Calibri" panose="020F0502020204030204"/>
              </a:rPr>
              <a:t> </a:t>
            </a:r>
            <a:r>
              <a:rPr lang="en-US" altLang="ko-KR" sz="1400" b="1" err="1">
                <a:ea typeface="맑은 고딕"/>
                <a:cs typeface="Calibri" panose="020F0502020204030204"/>
              </a:rPr>
              <a:t>발급받은</a:t>
            </a:r>
            <a:r>
              <a:rPr lang="en-US" altLang="ko-KR" sz="1400" b="1">
                <a:ea typeface="맑은 고딕"/>
                <a:cs typeface="Calibri" panose="020F0502020204030204"/>
              </a:rPr>
              <a:t> </a:t>
            </a:r>
            <a:r>
              <a:rPr lang="en-US" altLang="ko-KR" sz="1400" b="1" err="1">
                <a:ea typeface="맑은 고딕"/>
                <a:cs typeface="Calibri" panose="020F0502020204030204"/>
              </a:rPr>
              <a:t>API키를</a:t>
            </a:r>
            <a:r>
              <a:rPr lang="en-US" altLang="ko-KR" sz="1400" b="1">
                <a:ea typeface="맑은 고딕"/>
                <a:cs typeface="Calibri" panose="020F0502020204030204"/>
              </a:rPr>
              <a:t> </a:t>
            </a:r>
            <a:r>
              <a:rPr lang="en-US" altLang="ko-KR" sz="1400" b="1" err="1">
                <a:ea typeface="맑은 고딕"/>
                <a:cs typeface="Calibri" panose="020F0502020204030204"/>
              </a:rPr>
              <a:t>넣어준다</a:t>
            </a:r>
            <a:r>
              <a:rPr lang="en-US" altLang="ko-KR" sz="1400" b="1">
                <a:ea typeface="맑은 고딕"/>
                <a:cs typeface="Calibri" panose="020F0502020204030204"/>
              </a:rPr>
              <a:t>.</a:t>
            </a:r>
            <a:endParaRPr lang="en-US"/>
          </a:p>
          <a:p>
            <a:pPr marL="0" indent="0">
              <a:buNone/>
            </a:pPr>
            <a:endParaRPr lang="en-US" altLang="ko-KR">
              <a:ea typeface="맑은 고딕" panose="020B0503020000020004" pitchFamily="34" charset="-127"/>
              <a:cs typeface="Calibri"/>
            </a:endParaRPr>
          </a:p>
          <a:p>
            <a:pPr marL="749300" lvl="3">
              <a:buNone/>
            </a:pPr>
            <a:endParaRPr lang="ko-KR" altLang="en-US">
              <a:ea typeface="맑은 고딕" panose="020B0503020000020004" pitchFamily="34" charset="-127"/>
              <a:cs typeface="Calibri"/>
            </a:endParaRPr>
          </a:p>
          <a:p>
            <a:pPr marL="566420" lvl="3" indent="0">
              <a:buNone/>
            </a:pPr>
            <a:endParaRPr lang="en-US" altLang="ko-KR">
              <a:ea typeface="맑은 고딕" panose="020B0503020000020004" pitchFamily="34" charset="-127"/>
              <a:cs typeface="Calibri"/>
            </a:endParaRPr>
          </a:p>
          <a:p>
            <a:pPr marL="566420" lvl="3" indent="0">
              <a:buNone/>
            </a:pPr>
            <a:endParaRPr lang="ko-KR" altLang="en-US">
              <a:ea typeface="맑은 고딕" panose="020B0503020000020004" pitchFamily="34" charset="-127"/>
              <a:cs typeface="Calibri"/>
            </a:endParaRPr>
          </a:p>
          <a:p>
            <a:pPr marL="566420" lvl="3" indent="0">
              <a:buNone/>
            </a:pPr>
            <a:endParaRPr lang="en-US" altLang="ko-KR">
              <a:ea typeface="맑은 고딕" panose="020B0503020000020004" pitchFamily="34" charset="-127"/>
              <a:cs typeface="Calibri"/>
            </a:endParaRPr>
          </a:p>
          <a:p>
            <a:pPr marL="566420" lvl="3" indent="0">
              <a:buNone/>
            </a:pPr>
            <a:endParaRPr lang="en-US" altLang="ko-KR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 sz="1400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 sz="1400">
              <a:ea typeface="맑은 고딕"/>
              <a:cs typeface="Calibri"/>
            </a:endParaRPr>
          </a:p>
          <a:p>
            <a:endParaRPr lang="en-US" altLang="ko-KR" sz="1400">
              <a:ea typeface="맑은 고딕"/>
              <a:cs typeface="Calibri"/>
            </a:endParaRPr>
          </a:p>
          <a:p>
            <a:endParaRPr lang="en-US" altLang="ko-KR" sz="1400">
              <a:ea typeface="맑은 고딕"/>
              <a:cs typeface="Calibri"/>
            </a:endParaRPr>
          </a:p>
          <a:p>
            <a:endParaRPr lang="en-US" altLang="ko-KR" sz="1400">
              <a:ea typeface="맑은 고딕"/>
              <a:cs typeface="Calibri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6970DD67-6E38-44B6-A8F2-DCC70E5DF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572" y="3773487"/>
            <a:ext cx="5309475" cy="10296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5CF273-74A8-49E7-9B0A-72DBB46C33BF}"/>
              </a:ext>
            </a:extLst>
          </p:cNvPr>
          <p:cNvSpPr/>
          <p:nvPr/>
        </p:nvSpPr>
        <p:spPr>
          <a:xfrm>
            <a:off x="8245467" y="3956886"/>
            <a:ext cx="2079298" cy="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1BB039-EE4A-43C5-B0A8-F4C7419E8349}"/>
              </a:ext>
            </a:extLst>
          </p:cNvPr>
          <p:cNvSpPr/>
          <p:nvPr/>
        </p:nvSpPr>
        <p:spPr>
          <a:xfrm>
            <a:off x="8161284" y="3856421"/>
            <a:ext cx="2329792" cy="245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9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cs typeface="Calibri"/>
              </a:rPr>
              <a:t>ㅇㄹ</a:t>
            </a:r>
            <a:endParaRPr lang="en-US" err="1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455507"/>
            <a:ext cx="5968181" cy="5446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4) 분석 타입 변경 (</a:t>
            </a:r>
            <a:r>
              <a:rPr lang="ko-KR" altLang="en-US" sz="1400" b="1" err="1">
                <a:solidFill>
                  <a:srgbClr val="FF0000"/>
                </a:solidFill>
                <a:ea typeface="+mn-lt"/>
                <a:cs typeface="+mn-lt"/>
              </a:rPr>
              <a:t>Label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 -&gt; </a:t>
            </a:r>
            <a:r>
              <a:rPr lang="ko-KR" altLang="en-US" sz="1400" b="1" err="1">
                <a:solidFill>
                  <a:srgbClr val="FF0000"/>
                </a:solidFill>
                <a:ea typeface="+mn-lt"/>
                <a:cs typeface="+mn-lt"/>
              </a:rPr>
              <a:t>Text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) </a:t>
            </a:r>
            <a:endParaRPr lang="ko-KR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ko-KR" altLang="en-US" sz="1400" b="1">
                <a:ea typeface="+mn-lt"/>
                <a:cs typeface="+mn-lt"/>
              </a:rPr>
              <a:t> </a:t>
            </a:r>
            <a:r>
              <a:rPr lang="ko-KR" altLang="en-US" sz="1400" b="1" err="1">
                <a:ea typeface="+mn-lt"/>
                <a:cs typeface="+mn-lt"/>
              </a:rPr>
              <a:t>깃허브에서</a:t>
            </a:r>
            <a:r>
              <a:rPr lang="ko-KR" altLang="en-US" sz="1400" b="1">
                <a:ea typeface="+mn-lt"/>
                <a:cs typeface="+mn-lt"/>
              </a:rPr>
              <a:t> 받아온 코드는 </a:t>
            </a:r>
            <a:r>
              <a:rPr lang="ko-KR" altLang="en-US" sz="1400" b="1" err="1">
                <a:ea typeface="+mn-lt"/>
                <a:cs typeface="+mn-lt"/>
              </a:rPr>
              <a:t>Label</a:t>
            </a:r>
            <a:r>
              <a:rPr lang="ko-KR" altLang="en-US" sz="1400" b="1">
                <a:ea typeface="+mn-lt"/>
                <a:cs typeface="+mn-lt"/>
              </a:rPr>
              <a:t> </a:t>
            </a:r>
            <a:r>
              <a:rPr lang="ko-KR" altLang="en-US" sz="1400" b="1" err="1">
                <a:ea typeface="+mn-lt"/>
                <a:cs typeface="+mn-lt"/>
              </a:rPr>
              <a:t>Detection</a:t>
            </a:r>
            <a:r>
              <a:rPr lang="ko-KR" altLang="en-US" sz="1400" b="1">
                <a:ea typeface="+mn-lt"/>
                <a:cs typeface="+mn-lt"/>
              </a:rPr>
              <a:t> </a:t>
            </a:r>
            <a:r>
              <a:rPr lang="ko-KR" altLang="en-US" sz="1400" b="1" err="1">
                <a:ea typeface="+mn-lt"/>
                <a:cs typeface="+mn-lt"/>
              </a:rPr>
              <a:t>으로</a:t>
            </a:r>
            <a:r>
              <a:rPr lang="ko-KR" altLang="en-US" sz="1400" b="1">
                <a:ea typeface="+mn-lt"/>
                <a:cs typeface="+mn-lt"/>
              </a:rPr>
              <a:t> 작성되어 있다. 이를 글자를 읽어올 수 있는 </a:t>
            </a:r>
            <a:r>
              <a:rPr lang="ko-KR" altLang="en-US" sz="1400" b="1" err="1">
                <a:ea typeface="+mn-lt"/>
                <a:cs typeface="+mn-lt"/>
              </a:rPr>
              <a:t>Text</a:t>
            </a:r>
            <a:r>
              <a:rPr lang="ko-KR" altLang="en-US" sz="1400" b="1">
                <a:ea typeface="+mn-lt"/>
                <a:cs typeface="+mn-lt"/>
              </a:rPr>
              <a:t> </a:t>
            </a:r>
            <a:r>
              <a:rPr lang="ko-KR" altLang="en-US" sz="1400" b="1" err="1">
                <a:ea typeface="+mn-lt"/>
                <a:cs typeface="+mn-lt"/>
              </a:rPr>
              <a:t>Detection으로</a:t>
            </a:r>
            <a:r>
              <a:rPr lang="ko-KR" altLang="en-US" sz="1400" b="1">
                <a:ea typeface="+mn-lt"/>
                <a:cs typeface="+mn-lt"/>
              </a:rPr>
              <a:t> 바꿔준다. (계량기와 고지서 사진의 숫자를 </a:t>
            </a:r>
            <a:r>
              <a:rPr lang="ko-KR" altLang="en-US" sz="1400" b="1" err="1">
                <a:ea typeface="+mn-lt"/>
                <a:cs typeface="+mn-lt"/>
              </a:rPr>
              <a:t>읽어오기</a:t>
            </a:r>
            <a:r>
              <a:rPr lang="ko-KR" altLang="en-US" sz="1400" b="1">
                <a:ea typeface="+mn-lt"/>
                <a:cs typeface="+mn-lt"/>
              </a:rPr>
              <a:t> 위해서)</a:t>
            </a:r>
            <a:endParaRPr lang="ko-KR"/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en-US" altLang="ko-KR" sz="1400">
              <a:ea typeface="맑은 고딕"/>
              <a:cs typeface="Calibri" panose="020F0502020204030204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94CCE1-7C4B-4B96-A6A6-F89BEE62955B}"/>
              </a:ext>
            </a:extLst>
          </p:cNvPr>
          <p:cNvSpPr>
            <a:spLocks noGrp="1"/>
          </p:cNvSpPr>
          <p:nvPr/>
        </p:nvSpPr>
        <p:spPr>
          <a:xfrm>
            <a:off x="2051969" y="3535856"/>
            <a:ext cx="9103711" cy="23332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9864FC-D2B1-47EB-A8A2-622184C8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72" y="1746852"/>
            <a:ext cx="4346028" cy="1130847"/>
          </a:xfrm>
          <a:prstGeom prst="rect">
            <a:avLst/>
          </a:prstGeom>
        </p:spPr>
      </p:pic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1E5B86D-8AEE-493E-AA3B-2C14197C8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171" y="3820274"/>
            <a:ext cx="4250816" cy="1600927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12E6D62-691F-4E92-8E6F-794D68DEAF41}"/>
              </a:ext>
            </a:extLst>
          </p:cNvPr>
          <p:cNvSpPr/>
          <p:nvPr/>
        </p:nvSpPr>
        <p:spPr>
          <a:xfrm>
            <a:off x="6713471" y="3063343"/>
            <a:ext cx="361475" cy="49542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E34DA86-EC6D-4299-828F-ECB8BEE73023}"/>
              </a:ext>
            </a:extLst>
          </p:cNvPr>
          <p:cNvSpPr txBox="1"/>
          <p:nvPr/>
        </p:nvSpPr>
        <p:spPr>
          <a:xfrm>
            <a:off x="7232102" y="3098032"/>
            <a:ext cx="221768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rgbClr val="FF0000"/>
                </a:solidFill>
                <a:ea typeface="맑은 고딕"/>
                <a:cs typeface="Calibri"/>
              </a:rPr>
              <a:t>분석 타입을 Label-&gt;Text로 변경</a:t>
            </a:r>
          </a:p>
        </p:txBody>
      </p:sp>
    </p:spTree>
    <p:extLst>
      <p:ext uri="{BB962C8B-B14F-4D97-AF65-F5344CB8AC3E}">
        <p14:creationId xmlns:p14="http://schemas.microsoft.com/office/powerpoint/2010/main" val="2323369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cs typeface="Calibri"/>
              </a:rPr>
              <a:t>ㅇㄹ</a:t>
            </a:r>
            <a:endParaRPr lang="en-US" err="1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4) 이어서</a:t>
            </a:r>
            <a:r>
              <a:rPr lang="ko-KR" altLang="en-US" sz="1400"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en-US" altLang="ko-KR" sz="1400">
              <a:ea typeface="맑은 고딕"/>
              <a:cs typeface="Calibri" panose="020F0502020204030204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94CCE1-7C4B-4B96-A6A6-F89BEE62955B}"/>
              </a:ext>
            </a:extLst>
          </p:cNvPr>
          <p:cNvSpPr>
            <a:spLocks noGrp="1"/>
          </p:cNvSpPr>
          <p:nvPr/>
        </p:nvSpPr>
        <p:spPr>
          <a:xfrm>
            <a:off x="2051969" y="3535856"/>
            <a:ext cx="9103711" cy="23332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</p:txBody>
      </p:sp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824313E-849C-437B-B097-72262CFD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110" y="3804854"/>
            <a:ext cx="5091953" cy="20286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27886C-7E85-4984-B4A9-E93ECC5F2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890" y="1594520"/>
            <a:ext cx="4966446" cy="1726299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0B21C4B5-DDBC-4847-8227-97C2DFDDD731}"/>
              </a:ext>
            </a:extLst>
          </p:cNvPr>
          <p:cNvSpPr/>
          <p:nvPr/>
        </p:nvSpPr>
        <p:spPr>
          <a:xfrm>
            <a:off x="7764506" y="3361137"/>
            <a:ext cx="203820" cy="37280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FC9A6A13-68E5-41A8-865F-8925D8886AF2}"/>
              </a:ext>
            </a:extLst>
          </p:cNvPr>
          <p:cNvSpPr txBox="1"/>
          <p:nvPr/>
        </p:nvSpPr>
        <p:spPr>
          <a:xfrm>
            <a:off x="8248101" y="3413343"/>
            <a:ext cx="2340304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>
                <a:solidFill>
                  <a:srgbClr val="FF0000"/>
                </a:solidFill>
                <a:ea typeface="맑은 고딕"/>
                <a:cs typeface="Calibri"/>
              </a:rPr>
              <a:t>출력 결과를 Label-&gt;Text로 변경</a:t>
            </a:r>
          </a:p>
        </p:txBody>
      </p:sp>
    </p:spTree>
    <p:extLst>
      <p:ext uri="{BB962C8B-B14F-4D97-AF65-F5344CB8AC3E}">
        <p14:creationId xmlns:p14="http://schemas.microsoft.com/office/powerpoint/2010/main" val="3856059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cs typeface="Calibri"/>
              </a:rPr>
              <a:t>ㅇㄹ</a:t>
            </a:r>
            <a:endParaRPr lang="en-US" err="1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5) </a:t>
            </a:r>
            <a:r>
              <a:rPr lang="ko-KR" altLang="en-US" sz="1400" b="1" err="1">
                <a:solidFill>
                  <a:srgbClr val="FF0000"/>
                </a:solidFill>
                <a:ea typeface="+mn-lt"/>
                <a:cs typeface="+mn-lt"/>
              </a:rPr>
              <a:t>CheckNumber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 메소드</a:t>
            </a:r>
            <a:endParaRPr lang="ko-KR" altLang="en-US" sz="1400">
              <a:solidFill>
                <a:srgbClr val="FF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 panose="020F0502020204030204"/>
              </a:rPr>
              <a:t>계량기 값 추출, 고지서 값 추출을 </a:t>
            </a:r>
            <a:r>
              <a:rPr lang="ko-KR" altLang="en-US" sz="1400" b="1" err="1">
                <a:solidFill>
                  <a:schemeClr val="tx1"/>
                </a:solidFill>
                <a:ea typeface="맑은 고딕"/>
                <a:cs typeface="Calibri" panose="020F0502020204030204"/>
              </a:rPr>
              <a:t>해야한다</a:t>
            </a: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 panose="020F0502020204030204"/>
              </a:rPr>
              <a:t>.</a:t>
            </a:r>
            <a:endParaRPr lang="ko-KR">
              <a:solidFill>
                <a:schemeClr val="tx1"/>
              </a:solidFill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 panose="020F0502020204030204"/>
              </a:rPr>
              <a:t>이를 위해 앞서 추출한 </a:t>
            </a:r>
            <a:r>
              <a:rPr lang="ko-KR" altLang="en-US" sz="1400" b="1" u="sng" err="1">
                <a:solidFill>
                  <a:schemeClr val="tx1"/>
                </a:solidFill>
                <a:ea typeface="맑은 고딕"/>
                <a:cs typeface="Calibri" panose="020F0502020204030204"/>
              </a:rPr>
              <a:t>전체텍스트</a:t>
            </a:r>
            <a:r>
              <a:rPr lang="ko-KR" altLang="en-US" sz="1400" b="1" err="1">
                <a:solidFill>
                  <a:schemeClr val="tx1"/>
                </a:solidFill>
                <a:ea typeface="맑은 고딕"/>
                <a:cs typeface="Calibri" panose="020F0502020204030204"/>
              </a:rPr>
              <a:t>에서</a:t>
            </a: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 panose="020F0502020204030204"/>
              </a:rPr>
              <a:t> </a:t>
            </a:r>
            <a:r>
              <a:rPr lang="ko-KR" altLang="en-US" sz="1400" b="1" u="sng">
                <a:solidFill>
                  <a:schemeClr val="tx1"/>
                </a:solidFill>
                <a:ea typeface="맑은 고딕"/>
                <a:cs typeface="Calibri" panose="020F0502020204030204"/>
              </a:rPr>
              <a:t>필요한 숫자만</a:t>
            </a: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 panose="020F0502020204030204"/>
              </a:rPr>
              <a:t>을 골라 오는 메소드를 작성하여 값을 읽어올 것이다.</a:t>
            </a:r>
            <a:endParaRPr lang="ko-KR">
              <a:solidFill>
                <a:schemeClr val="tx1"/>
              </a:solidFill>
              <a:ea typeface="맑은 고딕"/>
              <a:cs typeface="Calibri"/>
            </a:endParaRPr>
          </a:p>
          <a:p>
            <a:pPr marL="0" indent="0">
              <a:buNone/>
            </a:pPr>
            <a:endParaRPr lang="ko-KR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en-US" altLang="ko-KR" sz="1400">
              <a:ea typeface="맑은 고딕"/>
              <a:cs typeface="Calibri" panose="020F0502020204030204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94CCE1-7C4B-4B96-A6A6-F89BEE62955B}"/>
              </a:ext>
            </a:extLst>
          </p:cNvPr>
          <p:cNvSpPr>
            <a:spLocks noGrp="1"/>
          </p:cNvSpPr>
          <p:nvPr/>
        </p:nvSpPr>
        <p:spPr>
          <a:xfrm>
            <a:off x="2051969" y="3535856"/>
            <a:ext cx="9103711" cy="23332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</p:txBody>
      </p:sp>
      <p:pic>
        <p:nvPicPr>
          <p:cNvPr id="6" name="그림 6" descr="주차장, 측정기이(가) 표시된 사진&#10;&#10;높은 신뢰도로 생성된 설명">
            <a:extLst>
              <a:ext uri="{FF2B5EF4-FFF2-40B4-BE49-F238E27FC236}">
                <a16:creationId xmlns:a16="http://schemas.microsoft.com/office/drawing/2014/main" id="{982AAB36-3A3A-4F2A-AAA7-5A30ED3D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41" y="1716741"/>
            <a:ext cx="2052919" cy="2743201"/>
          </a:xfrm>
          <a:prstGeom prst="rect">
            <a:avLst/>
          </a:prstGeom>
        </p:spPr>
      </p:pic>
      <p:pic>
        <p:nvPicPr>
          <p:cNvPr id="8" name="그림 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F744D7BC-EE48-4BC2-B7A3-66885589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411" y="1725705"/>
            <a:ext cx="27432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2AB2C-19DD-4A0F-8FEA-AC8ADB774BC5}"/>
              </a:ext>
            </a:extLst>
          </p:cNvPr>
          <p:cNvSpPr txBox="1"/>
          <p:nvPr/>
        </p:nvSpPr>
        <p:spPr>
          <a:xfrm>
            <a:off x="5092262" y="4610538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  <a:ea typeface="맑은 고딕"/>
                <a:cs typeface="Calibri"/>
              </a:rPr>
              <a:t>계량기</a:t>
            </a:r>
            <a:r>
              <a:rPr lang="ko-KR" altLang="en-US" sz="1400" b="1">
                <a:ea typeface="맑은 고딕"/>
                <a:cs typeface="Calibri"/>
              </a:rPr>
              <a:t>: 숫자로 이루어지고, 6자리이며, 소수점 아래는 절단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B6F055-BD4B-439F-A350-CD905B4216F1}"/>
              </a:ext>
            </a:extLst>
          </p:cNvPr>
          <p:cNvSpPr/>
          <p:nvPr/>
        </p:nvSpPr>
        <p:spPr>
          <a:xfrm>
            <a:off x="6076732" y="2647731"/>
            <a:ext cx="867103" cy="297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AE2F501-0EBA-4AAF-AE57-47860533EE7C}"/>
              </a:ext>
            </a:extLst>
          </p:cNvPr>
          <p:cNvSpPr/>
          <p:nvPr/>
        </p:nvSpPr>
        <p:spPr>
          <a:xfrm>
            <a:off x="8353972" y="3462281"/>
            <a:ext cx="910896" cy="105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90125B-C2D0-43B9-BA47-C756CF52B25F}"/>
              </a:ext>
            </a:extLst>
          </p:cNvPr>
          <p:cNvSpPr txBox="1"/>
          <p:nvPr/>
        </p:nvSpPr>
        <p:spPr>
          <a:xfrm>
            <a:off x="8026399" y="4610537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solidFill>
                  <a:srgbClr val="00B0F0"/>
                </a:solidFill>
                <a:ea typeface="맑은 고딕"/>
                <a:cs typeface="Calibri"/>
              </a:rPr>
              <a:t>고지서</a:t>
            </a:r>
            <a:r>
              <a:rPr lang="ko-KR" altLang="en-US" sz="1400" b="1">
                <a:solidFill>
                  <a:srgbClr val="00B050"/>
                </a:solidFill>
                <a:ea typeface="맑은 고딕"/>
                <a:cs typeface="Calibri"/>
              </a:rPr>
              <a:t> </a:t>
            </a:r>
            <a:r>
              <a:rPr lang="ko-KR" altLang="en-US" sz="1400" b="1">
                <a:ea typeface="맑은 고딕"/>
                <a:cs typeface="Calibri"/>
              </a:rPr>
              <a:t>: [당월지침&gt; 전월지침 &gt; 07679 &gt; 07593] 순으로 인식되므로 전월지침 다음의  숫자를 인식</a:t>
            </a:r>
          </a:p>
        </p:txBody>
      </p:sp>
    </p:spTree>
    <p:extLst>
      <p:ext uri="{BB962C8B-B14F-4D97-AF65-F5344CB8AC3E}">
        <p14:creationId xmlns:p14="http://schemas.microsoft.com/office/powerpoint/2010/main" val="170682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cs typeface="Calibri"/>
              </a:rPr>
              <a:t>ㅇㄹ</a:t>
            </a:r>
            <a:endParaRPr lang="en-US" err="1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5) </a:t>
            </a:r>
            <a:r>
              <a:rPr lang="ko-KR" altLang="en-US" sz="1400" b="1" err="1">
                <a:solidFill>
                  <a:srgbClr val="FF0000"/>
                </a:solidFill>
                <a:ea typeface="+mn-lt"/>
                <a:cs typeface="+mn-lt"/>
              </a:rPr>
              <a:t>CheckNumber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 메소드</a:t>
            </a:r>
          </a:p>
          <a:p>
            <a:pPr marL="0" indent="0">
              <a:buNone/>
            </a:pPr>
            <a:endParaRPr lang="ko-KR" altLang="en-US" sz="1400" b="1">
              <a:solidFill>
                <a:srgbClr val="FF0000"/>
              </a:solidFill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en-US" altLang="ko-KR" sz="1400">
              <a:ea typeface="맑은 고딕"/>
              <a:cs typeface="Calibri" panose="020F0502020204030204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94CCE1-7C4B-4B96-A6A6-F89BEE62955B}"/>
              </a:ext>
            </a:extLst>
          </p:cNvPr>
          <p:cNvSpPr>
            <a:spLocks noGrp="1"/>
          </p:cNvSpPr>
          <p:nvPr/>
        </p:nvSpPr>
        <p:spPr>
          <a:xfrm>
            <a:off x="2051969" y="3535856"/>
            <a:ext cx="9103711" cy="23332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9FA30D-DC1E-4C9F-8F0D-1282D292CABF}"/>
              </a:ext>
            </a:extLst>
          </p:cNvPr>
          <p:cNvSpPr txBox="1"/>
          <p:nvPr/>
        </p:nvSpPr>
        <p:spPr>
          <a:xfrm>
            <a:off x="9997089" y="47769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11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1422523-8155-483F-A8CA-814290EF8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469" y="1684863"/>
            <a:ext cx="4921623" cy="368343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E152DF-0ECD-47B2-AE64-26A52473045F}"/>
              </a:ext>
            </a:extLst>
          </p:cNvPr>
          <p:cNvSpPr/>
          <p:nvPr/>
        </p:nvSpPr>
        <p:spPr>
          <a:xfrm>
            <a:off x="5718555" y="3347801"/>
            <a:ext cx="4475653" cy="1532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DE152DF-0ECD-47B2-AE64-26A52473045F}"/>
              </a:ext>
            </a:extLst>
          </p:cNvPr>
          <p:cNvSpPr/>
          <p:nvPr/>
        </p:nvSpPr>
        <p:spPr>
          <a:xfrm>
            <a:off x="5721293" y="1975435"/>
            <a:ext cx="4388067" cy="1375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24FB1B5B-F4A0-46B7-B30D-D22414442770}"/>
              </a:ext>
            </a:extLst>
          </p:cNvPr>
          <p:cNvSpPr/>
          <p:nvPr/>
        </p:nvSpPr>
        <p:spPr>
          <a:xfrm>
            <a:off x="8987330" y="1592653"/>
            <a:ext cx="1051033" cy="429173"/>
          </a:xfrm>
          <a:prstGeom prst="wedgeRoundRect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계량기</a:t>
            </a:r>
            <a:endParaRPr lang="ko-KR" altLang="en-US"/>
          </a:p>
        </p:txBody>
      </p:sp>
      <p:sp>
        <p:nvSpPr>
          <p:cNvPr id="33" name="말풍선: 모서리가 둥근 사각형 32">
            <a:extLst>
              <a:ext uri="{FF2B5EF4-FFF2-40B4-BE49-F238E27FC236}">
                <a16:creationId xmlns:a16="http://schemas.microsoft.com/office/drawing/2014/main" id="{C4D91D65-75AA-4B42-890B-A65CDEFA119F}"/>
              </a:ext>
            </a:extLst>
          </p:cNvPr>
          <p:cNvSpPr/>
          <p:nvPr/>
        </p:nvSpPr>
        <p:spPr>
          <a:xfrm>
            <a:off x="8987329" y="3072859"/>
            <a:ext cx="1051033" cy="464207"/>
          </a:xfrm>
          <a:prstGeom prst="wedgeRoundRect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  <a:cs typeface="Calibri"/>
              </a:rPr>
              <a:t>고지서</a:t>
            </a:r>
          </a:p>
        </p:txBody>
      </p:sp>
    </p:spTree>
    <p:extLst>
      <p:ext uri="{BB962C8B-B14F-4D97-AF65-F5344CB8AC3E}">
        <p14:creationId xmlns:p14="http://schemas.microsoft.com/office/powerpoint/2010/main" val="224980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cs typeface="Calibri"/>
              </a:rPr>
              <a:t>ㅇㄹ</a:t>
            </a:r>
            <a:endParaRPr lang="en-US" err="1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6) </a:t>
            </a:r>
            <a:r>
              <a:rPr lang="ko-KR" altLang="en-US" sz="1400" b="1" err="1">
                <a:solidFill>
                  <a:srgbClr val="FF0000"/>
                </a:solidFill>
                <a:ea typeface="+mn-lt"/>
                <a:cs typeface="+mn-lt"/>
              </a:rPr>
              <a:t>Calculation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 메소드</a:t>
            </a:r>
          </a:p>
          <a:p>
            <a:pPr marL="0" indent="0">
              <a:buNone/>
            </a:pP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 panose="020F0502020204030204"/>
              </a:rPr>
              <a:t>두개의 값(계량기, 고지서)을 </a:t>
            </a:r>
            <a:r>
              <a:rPr lang="ko-KR" altLang="en-US" sz="1400" b="1" err="1">
                <a:solidFill>
                  <a:schemeClr val="tx1"/>
                </a:solidFill>
                <a:ea typeface="맑은 고딕"/>
                <a:cs typeface="Calibri" panose="020F0502020204030204"/>
              </a:rPr>
              <a:t>입력받아</a:t>
            </a: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 panose="020F0502020204030204"/>
              </a:rPr>
              <a:t> </a:t>
            </a:r>
            <a:r>
              <a:rPr lang="ko-KR" altLang="en-US" sz="1400" b="1" u="sng">
                <a:solidFill>
                  <a:schemeClr val="tx1"/>
                </a:solidFill>
                <a:ea typeface="맑은 고딕"/>
                <a:cs typeface="Calibri" panose="020F0502020204030204"/>
              </a:rPr>
              <a:t>전기 사용량</a:t>
            </a: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 panose="020F0502020204030204"/>
              </a:rPr>
              <a:t>을 구하고 그에 맞는 수식을 대입하여 </a:t>
            </a:r>
            <a:r>
              <a:rPr lang="ko-KR" altLang="en-US" sz="1400" b="1" u="sng">
                <a:solidFill>
                  <a:schemeClr val="tx1"/>
                </a:solidFill>
                <a:ea typeface="맑은 고딕"/>
                <a:cs typeface="Calibri" panose="020F0502020204030204"/>
              </a:rPr>
              <a:t>전기 요금</a:t>
            </a: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 panose="020F0502020204030204"/>
              </a:rPr>
              <a:t>을 도출해내는 메소드를 구현한다.</a:t>
            </a: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en-US" altLang="ko-KR" sz="1400">
              <a:ea typeface="맑은 고딕"/>
              <a:cs typeface="Calibri" panose="020F0502020204030204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94CCE1-7C4B-4B96-A6A6-F89BEE62955B}"/>
              </a:ext>
            </a:extLst>
          </p:cNvPr>
          <p:cNvSpPr>
            <a:spLocks noGrp="1"/>
          </p:cNvSpPr>
          <p:nvPr/>
        </p:nvSpPr>
        <p:spPr>
          <a:xfrm>
            <a:off x="2051969" y="3535856"/>
            <a:ext cx="9103711" cy="23332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9FA30D-DC1E-4C9F-8F0D-1282D292CABF}"/>
              </a:ext>
            </a:extLst>
          </p:cNvPr>
          <p:cNvSpPr txBox="1"/>
          <p:nvPr/>
        </p:nvSpPr>
        <p:spPr>
          <a:xfrm>
            <a:off x="9997089" y="47769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CD6EDA4-F0F1-4556-A03A-3F3A8826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331" y="1884401"/>
            <a:ext cx="4957482" cy="317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59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cs typeface="Calibri"/>
              </a:rPr>
              <a:t>ㅇㄹ</a:t>
            </a:r>
            <a:endParaRPr lang="en-US" err="1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264261"/>
            <a:ext cx="5968181" cy="56112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7) </a:t>
            </a:r>
            <a:r>
              <a:rPr lang="en-US" altLang="ko-KR" sz="1400" b="1" err="1">
                <a:solidFill>
                  <a:srgbClr val="FF0000"/>
                </a:solidFill>
                <a:ea typeface="+mn-lt"/>
                <a:cs typeface="+mn-lt"/>
              </a:rPr>
              <a:t>c</a:t>
            </a:r>
            <a:r>
              <a:rPr lang="en-US" altLang="en-US" sz="1400" b="1" err="1">
                <a:solidFill>
                  <a:srgbClr val="FF0000"/>
                </a:solidFill>
                <a:ea typeface="+mn-lt"/>
                <a:cs typeface="+mn-lt"/>
              </a:rPr>
              <a:t>onvertResponseToString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 메소드</a:t>
            </a:r>
          </a:p>
          <a:p>
            <a:pPr marL="0" indent="0">
              <a:buNone/>
            </a:pP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/>
              </a:rPr>
              <a:t>위의  두 메소드에 변수를 적용시켜 최종 사용 요금을 </a:t>
            </a:r>
            <a:r>
              <a:rPr lang="ko-KR" altLang="en-US" sz="1400" b="1" err="1">
                <a:solidFill>
                  <a:schemeClr val="tx1"/>
                </a:solidFill>
                <a:ea typeface="맑은 고딕"/>
                <a:cs typeface="Calibri"/>
              </a:rPr>
              <a:t>return</a:t>
            </a:r>
            <a:r>
              <a:rPr lang="ko-KR" altLang="en-US" sz="1400" b="1">
                <a:solidFill>
                  <a:schemeClr val="tx1"/>
                </a:solidFill>
                <a:ea typeface="맑은 고딕"/>
                <a:cs typeface="Calibri"/>
              </a:rPr>
              <a:t> 해주는 곳</a:t>
            </a: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en-US" altLang="ko-KR" sz="1400">
              <a:ea typeface="맑은 고딕"/>
              <a:cs typeface="Calibri" panose="020F0502020204030204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94CCE1-7C4B-4B96-A6A6-F89BEE62955B}"/>
              </a:ext>
            </a:extLst>
          </p:cNvPr>
          <p:cNvSpPr>
            <a:spLocks noGrp="1"/>
          </p:cNvSpPr>
          <p:nvPr/>
        </p:nvSpPr>
        <p:spPr>
          <a:xfrm>
            <a:off x="2051969" y="3535856"/>
            <a:ext cx="9103711" cy="23332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9FA30D-DC1E-4C9F-8F0D-1282D292CABF}"/>
              </a:ext>
            </a:extLst>
          </p:cNvPr>
          <p:cNvSpPr txBox="1"/>
          <p:nvPr/>
        </p:nvSpPr>
        <p:spPr>
          <a:xfrm>
            <a:off x="9997089" y="47769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821CF12-6FD0-4B01-B5F9-C3C3E08C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41" y="1217052"/>
            <a:ext cx="3747245" cy="503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cs typeface="Calibri"/>
              </a:rPr>
              <a:t>ㅇㄹ</a:t>
            </a:r>
            <a:endParaRPr lang="en-US" err="1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264261"/>
            <a:ext cx="5968181" cy="56112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8) UI 구성</a:t>
            </a:r>
          </a:p>
          <a:p>
            <a:pPr marL="0" indent="0">
              <a:buNone/>
            </a:pPr>
            <a:endParaRPr lang="ko-KR" altLang="en-US" sz="1400" b="1">
              <a:solidFill>
                <a:schemeClr val="tx1"/>
              </a:solidFill>
              <a:ea typeface="맑은 고딕"/>
              <a:cs typeface="Calibri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ko-KR" altLang="en-US" sz="1400">
              <a:ea typeface="맑은 고딕"/>
              <a:cs typeface="Calibri" panose="020F0502020204030204"/>
            </a:endParaRPr>
          </a:p>
          <a:p>
            <a:pPr marL="0" indent="0">
              <a:buNone/>
            </a:pPr>
            <a:endParaRPr lang="en-US" altLang="ko-KR" sz="1400">
              <a:ea typeface="맑은 고딕"/>
              <a:cs typeface="Calibri" panose="020F0502020204030204"/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F94CCE1-7C4B-4B96-A6A6-F89BEE62955B}"/>
              </a:ext>
            </a:extLst>
          </p:cNvPr>
          <p:cNvSpPr>
            <a:spLocks noGrp="1"/>
          </p:cNvSpPr>
          <p:nvPr/>
        </p:nvSpPr>
        <p:spPr>
          <a:xfrm>
            <a:off x="2051969" y="3535856"/>
            <a:ext cx="9103711" cy="23332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  <a:p>
            <a:endParaRPr lang="en-US" altLang="ko-KR" sz="1200" b="1">
              <a:latin typeface="Malgun Gothic"/>
              <a:ea typeface="Malgun Gothic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9FA30D-DC1E-4C9F-8F0D-1282D292CABF}"/>
              </a:ext>
            </a:extLst>
          </p:cNvPr>
          <p:cNvSpPr txBox="1"/>
          <p:nvPr/>
        </p:nvSpPr>
        <p:spPr>
          <a:xfrm>
            <a:off x="9997089" y="47769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>
              <a:ea typeface="맑은 고딕"/>
              <a:cs typeface="Calibri"/>
            </a:endParaRPr>
          </a:p>
        </p:txBody>
      </p:sp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1F9072D-B48D-4A1A-B5E7-DA7960EF9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283" y="1151855"/>
            <a:ext cx="2813268" cy="4157781"/>
          </a:xfrm>
          <a:prstGeom prst="rect">
            <a:avLst/>
          </a:prstGeom>
        </p:spPr>
      </p:pic>
      <p:pic>
        <p:nvPicPr>
          <p:cNvPr id="8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3C8BC48-05B2-4AE0-8261-ACEFE630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109" y="1183341"/>
            <a:ext cx="2297261" cy="41148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80BC28-541F-4B9C-A438-A654BE140CFA}"/>
              </a:ext>
            </a:extLst>
          </p:cNvPr>
          <p:cNvSpPr/>
          <p:nvPr/>
        </p:nvSpPr>
        <p:spPr>
          <a:xfrm>
            <a:off x="5454870" y="1710559"/>
            <a:ext cx="2583792" cy="691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C5D3C2-8575-4014-9F2E-79A52B058066}"/>
              </a:ext>
            </a:extLst>
          </p:cNvPr>
          <p:cNvSpPr/>
          <p:nvPr/>
        </p:nvSpPr>
        <p:spPr>
          <a:xfrm>
            <a:off x="5454869" y="2446282"/>
            <a:ext cx="2583792" cy="691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6E567FC-A3F8-44C3-9F5F-C32FB98273BE}"/>
              </a:ext>
            </a:extLst>
          </p:cNvPr>
          <p:cNvSpPr/>
          <p:nvPr/>
        </p:nvSpPr>
        <p:spPr>
          <a:xfrm>
            <a:off x="5454869" y="3882695"/>
            <a:ext cx="2583792" cy="46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F3A409-6CEB-4ED2-AD16-9EB4ECE21B26}"/>
              </a:ext>
            </a:extLst>
          </p:cNvPr>
          <p:cNvSpPr/>
          <p:nvPr/>
        </p:nvSpPr>
        <p:spPr>
          <a:xfrm>
            <a:off x="5454869" y="4434489"/>
            <a:ext cx="2583792" cy="691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2EBAC4-2A4D-4ACF-8181-E6D9063478E0}"/>
              </a:ext>
            </a:extLst>
          </p:cNvPr>
          <p:cNvSpPr/>
          <p:nvPr/>
        </p:nvSpPr>
        <p:spPr>
          <a:xfrm>
            <a:off x="5454868" y="3138212"/>
            <a:ext cx="2583792" cy="691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6C7315C-7E06-4CAE-B7D2-0683F289A4A2}"/>
              </a:ext>
            </a:extLst>
          </p:cNvPr>
          <p:cNvCxnSpPr/>
          <p:nvPr/>
        </p:nvCxnSpPr>
        <p:spPr>
          <a:xfrm flipV="1">
            <a:off x="8064939" y="1652754"/>
            <a:ext cx="581574" cy="408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F3C6847-9CB1-406F-A281-1D79FFE754F8}"/>
              </a:ext>
            </a:extLst>
          </p:cNvPr>
          <p:cNvCxnSpPr/>
          <p:nvPr/>
        </p:nvCxnSpPr>
        <p:spPr>
          <a:xfrm flipV="1">
            <a:off x="8033407" y="2391981"/>
            <a:ext cx="607850" cy="329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28D2371-1994-4AA4-B6E9-E0ED9BB58F86}"/>
              </a:ext>
            </a:extLst>
          </p:cNvPr>
          <p:cNvCxnSpPr/>
          <p:nvPr/>
        </p:nvCxnSpPr>
        <p:spPr>
          <a:xfrm flipV="1">
            <a:off x="8045670" y="2956035"/>
            <a:ext cx="599091" cy="5482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4441450-29F3-4F7E-ABF0-A5D2B4B8DB58}"/>
              </a:ext>
            </a:extLst>
          </p:cNvPr>
          <p:cNvCxnSpPr/>
          <p:nvPr/>
        </p:nvCxnSpPr>
        <p:spPr>
          <a:xfrm flipV="1">
            <a:off x="8031657" y="3633953"/>
            <a:ext cx="616608" cy="3555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A1BD128-31CD-47E1-A700-A4AC2AE049B5}"/>
              </a:ext>
            </a:extLst>
          </p:cNvPr>
          <p:cNvCxnSpPr/>
          <p:nvPr/>
        </p:nvCxnSpPr>
        <p:spPr>
          <a:xfrm flipV="1">
            <a:off x="8035160" y="4136697"/>
            <a:ext cx="607849" cy="460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871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4. 실행화면 </a:t>
            </a:r>
            <a:endParaRPr lang="ko-KR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7D7C078-9380-4099-9269-1267E6346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956" y="1819165"/>
            <a:ext cx="2817655" cy="3787063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17D87054-549D-4B05-8F08-5DA9E7649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697" y="1821382"/>
            <a:ext cx="2832847" cy="3786916"/>
          </a:xfrm>
          <a:prstGeom prst="rect">
            <a:avLst/>
          </a:prstGeom>
        </p:spPr>
      </p:pic>
      <p:pic>
        <p:nvPicPr>
          <p:cNvPr id="9" name="그림 10" descr="모니터, 전자기기, 화면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97780B46-5A5D-4D9F-A754-A8D959F9A5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196" t="40441" r="33333" b="39461"/>
          <a:stretch/>
        </p:blipFill>
        <p:spPr>
          <a:xfrm>
            <a:off x="5262076" y="756230"/>
            <a:ext cx="726145" cy="735878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CAEC416-E22E-4914-8CDD-1E0453F03EFF}"/>
              </a:ext>
            </a:extLst>
          </p:cNvPr>
          <p:cNvSpPr/>
          <p:nvPr/>
        </p:nvSpPr>
        <p:spPr>
          <a:xfrm rot="16140000">
            <a:off x="8219954" y="3334860"/>
            <a:ext cx="361475" cy="495429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567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D4A6177-3385-4B80-8992-CAFA0B94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감사합니다</a:t>
            </a:r>
            <a:endParaRPr lang="ko-KR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53D6D-63C9-4293-8AF2-2CEC7C677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r>
              <a:rPr lang="ko-KR" altLang="en-US">
                <a:ea typeface="맑은 고딕"/>
                <a:cs typeface="Calibri"/>
              </a:rPr>
              <a:t>항상 배우는 자세로 노력하겠습니다.</a:t>
            </a:r>
          </a:p>
        </p:txBody>
      </p:sp>
    </p:spTree>
    <p:extLst>
      <p:ext uri="{BB962C8B-B14F-4D97-AF65-F5344CB8AC3E}">
        <p14:creationId xmlns:p14="http://schemas.microsoft.com/office/powerpoint/2010/main" val="3924779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1. 박대원 소개 </a:t>
            </a:r>
            <a:endParaRPr lang="ko-KR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r>
              <a:rPr lang="ko-KR" altLang="en-US">
                <a:ea typeface="맑은 고딕"/>
                <a:cs typeface="Calibri"/>
              </a:rPr>
              <a:t>• 박대원(</a:t>
            </a:r>
            <a:r>
              <a:rPr lang="ko-KR" altLang="en-US" err="1">
                <a:ea typeface="맑은 고딕"/>
                <a:cs typeface="Calibri"/>
              </a:rPr>
              <a:t>Daewon</a:t>
            </a:r>
            <a:r>
              <a:rPr lang="ko-KR" altLang="en-US">
                <a:ea typeface="맑은 고딕"/>
                <a:cs typeface="Calibri"/>
              </a:rPr>
              <a:t> </a:t>
            </a:r>
            <a:r>
              <a:rPr lang="ko-KR" altLang="en-US" err="1">
                <a:ea typeface="맑은 고딕"/>
                <a:cs typeface="Calibri"/>
              </a:rPr>
              <a:t>Park</a:t>
            </a:r>
            <a:r>
              <a:rPr lang="ko-KR" altLang="en-US">
                <a:ea typeface="맑은 고딕"/>
                <a:cs typeface="Calibri"/>
              </a:rPr>
              <a:t>)</a:t>
            </a:r>
          </a:p>
          <a:p>
            <a:r>
              <a:rPr lang="ko-KR">
                <a:ea typeface="맑은 고딕"/>
                <a:cs typeface="Calibri"/>
              </a:rPr>
              <a:t>• </a:t>
            </a:r>
            <a:r>
              <a:rPr lang="en-US" altLang="ko-KR">
                <a:ea typeface="맑은 고딕"/>
                <a:cs typeface="Calibri"/>
                <a:hlinkClick r:id="rId2"/>
              </a:rPr>
              <a:t>phllk2@nate.com</a:t>
            </a:r>
          </a:p>
          <a:p>
            <a:r>
              <a:rPr lang="en-US" altLang="ko-KR">
                <a:ea typeface="맑은 고딕"/>
                <a:cs typeface="Calibri"/>
              </a:rPr>
              <a:t>• </a:t>
            </a:r>
            <a:r>
              <a:rPr lang="en-US" altLang="ko-KR" err="1">
                <a:ea typeface="맑은 고딕"/>
                <a:cs typeface="Calibri"/>
              </a:rPr>
              <a:t>공주대학교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컴퓨터공학부</a:t>
            </a:r>
            <a:r>
              <a:rPr lang="en-US" altLang="ko-KR">
                <a:ea typeface="맑은 고딕"/>
                <a:cs typeface="Calibri"/>
              </a:rPr>
              <a:t> </a:t>
            </a:r>
            <a:r>
              <a:rPr lang="en-US" altLang="ko-KR" err="1">
                <a:ea typeface="맑은 고딕"/>
                <a:cs typeface="Calibri"/>
              </a:rPr>
              <a:t>소프트웨어</a:t>
            </a:r>
            <a:r>
              <a:rPr lang="en-US" altLang="ko-KR">
                <a:ea typeface="맑은 고딕"/>
                <a:cs typeface="Calibri"/>
              </a:rPr>
              <a:t> </a:t>
            </a:r>
            <a:r>
              <a:rPr lang="en-US" altLang="ko-KR" err="1">
                <a:ea typeface="맑은 고딕"/>
                <a:cs typeface="Calibri"/>
              </a:rPr>
              <a:t>전공</a:t>
            </a:r>
            <a:endParaRPr lang="en-US" altLang="ko-KR">
              <a:ea typeface="맑은 고딕"/>
              <a:cs typeface="Calibri"/>
            </a:endParaRPr>
          </a:p>
          <a:p>
            <a:r>
              <a:rPr lang="en-US">
                <a:ea typeface="맑은 고딕"/>
                <a:cs typeface="Calibri"/>
              </a:rPr>
              <a:t>• Java, Android</a:t>
            </a:r>
            <a:endParaRPr lang="en-US" altLang="ko-KR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27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2. 수행 프로젝트 </a:t>
            </a:r>
            <a:endParaRPr lang="ko-KR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r>
              <a:rPr lang="ko-KR" altLang="en-US">
                <a:ea typeface="맑은 고딕"/>
                <a:cs typeface="Calibri"/>
              </a:rPr>
              <a:t>전력 사용량  측정 및 요금 계산 어플리케이션</a:t>
            </a:r>
          </a:p>
          <a:p>
            <a:endParaRPr lang="en-US" altLang="ko-KR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2. 수행 프로젝트</a:t>
            </a:r>
            <a:br>
              <a:rPr lang="ko-KR" altLang="en-US">
                <a:ea typeface="맑은 고딕"/>
                <a:cs typeface="Calibri Light"/>
              </a:rPr>
            </a:br>
            <a:r>
              <a:rPr lang="ko-KR" altLang="en-US">
                <a:ea typeface="맑은 고딕"/>
                <a:cs typeface="Calibri Light"/>
              </a:rPr>
              <a:t>-개요 </a:t>
            </a:r>
            <a:endParaRPr lang="ko-KR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r>
              <a:rPr lang="en-US" altLang="ko-KR" sz="1800" err="1">
                <a:ea typeface="맑은 고딕"/>
                <a:cs typeface="Calibri"/>
              </a:rPr>
              <a:t>고지서를</a:t>
            </a:r>
            <a:r>
              <a:rPr lang="en-US" altLang="ko-KR" sz="1800">
                <a:ea typeface="맑은 고딕"/>
                <a:cs typeface="Calibri"/>
              </a:rPr>
              <a:t> </a:t>
            </a:r>
            <a:r>
              <a:rPr lang="en-US" altLang="ko-KR" sz="1800" err="1">
                <a:ea typeface="맑은 고딕"/>
                <a:cs typeface="Calibri"/>
              </a:rPr>
              <a:t>받은</a:t>
            </a:r>
            <a:r>
              <a:rPr lang="en-US" altLang="ko-KR" sz="1800">
                <a:ea typeface="맑은 고딕"/>
                <a:cs typeface="Calibri"/>
              </a:rPr>
              <a:t> 뒤 </a:t>
            </a:r>
            <a:r>
              <a:rPr lang="en-US" altLang="ko-KR" sz="1800" err="1">
                <a:ea typeface="맑은 고딕"/>
                <a:cs typeface="Calibri"/>
              </a:rPr>
              <a:t>다음</a:t>
            </a:r>
            <a:r>
              <a:rPr lang="en-US" altLang="ko-KR" sz="1800">
                <a:ea typeface="맑은 고딕"/>
                <a:cs typeface="Calibri"/>
              </a:rPr>
              <a:t> </a:t>
            </a:r>
            <a:r>
              <a:rPr lang="en-US" altLang="ko-KR" sz="1800" err="1">
                <a:ea typeface="맑은 고딕"/>
                <a:cs typeface="Calibri"/>
              </a:rPr>
              <a:t>고지서를</a:t>
            </a:r>
            <a:r>
              <a:rPr lang="en-US" altLang="ko-KR" sz="1800">
                <a:ea typeface="맑은 고딕"/>
                <a:cs typeface="Calibri"/>
              </a:rPr>
              <a:t> </a:t>
            </a:r>
            <a:r>
              <a:rPr lang="en-US" altLang="ko-KR" sz="1800" err="1">
                <a:ea typeface="맑은 고딕"/>
                <a:cs typeface="Calibri"/>
              </a:rPr>
              <a:t>받기</a:t>
            </a:r>
            <a:r>
              <a:rPr lang="en-US" altLang="ko-KR" sz="1800">
                <a:ea typeface="맑은 고딕"/>
                <a:cs typeface="Calibri"/>
              </a:rPr>
              <a:t> </a:t>
            </a:r>
            <a:r>
              <a:rPr lang="en-US" altLang="ko-KR" sz="1800" err="1">
                <a:ea typeface="맑은 고딕"/>
                <a:cs typeface="Calibri"/>
              </a:rPr>
              <a:t>전까지의</a:t>
            </a:r>
            <a:r>
              <a:rPr lang="en-US" altLang="ko-KR" sz="1800">
                <a:ea typeface="맑은 고딕"/>
                <a:cs typeface="Calibri"/>
              </a:rPr>
              <a:t> </a:t>
            </a:r>
            <a:r>
              <a:rPr lang="en-US" altLang="ko-KR" sz="1800" err="1">
                <a:ea typeface="맑은 고딕"/>
                <a:cs typeface="Calibri"/>
              </a:rPr>
              <a:t>사용량</a:t>
            </a:r>
            <a:r>
              <a:rPr lang="en-US" altLang="ko-KR" sz="1800">
                <a:ea typeface="맑은 고딕"/>
                <a:cs typeface="Calibri"/>
              </a:rPr>
              <a:t>, 즉 </a:t>
            </a:r>
            <a:r>
              <a:rPr lang="en-US" altLang="ko-KR" sz="1800" err="1">
                <a:solidFill>
                  <a:srgbClr val="FF0000"/>
                </a:solidFill>
                <a:ea typeface="맑은 고딕"/>
                <a:cs typeface="Calibri"/>
              </a:rPr>
              <a:t>현재까지의</a:t>
            </a:r>
            <a:r>
              <a:rPr lang="en-US" altLang="ko-KR" sz="1800">
                <a:solidFill>
                  <a:srgbClr val="FF0000"/>
                </a:solidFill>
                <a:ea typeface="맑은 고딕"/>
                <a:cs typeface="Calibri"/>
              </a:rPr>
              <a:t> </a:t>
            </a:r>
            <a:r>
              <a:rPr lang="en-US" altLang="ko-KR" sz="1800" err="1">
                <a:solidFill>
                  <a:srgbClr val="FF0000"/>
                </a:solidFill>
                <a:ea typeface="맑은 고딕"/>
                <a:cs typeface="Calibri"/>
              </a:rPr>
              <a:t>전기</a:t>
            </a:r>
            <a:r>
              <a:rPr lang="en-US" altLang="ko-KR" sz="1800">
                <a:solidFill>
                  <a:srgbClr val="FF0000"/>
                </a:solidFill>
                <a:ea typeface="맑은 고딕"/>
                <a:cs typeface="Calibri"/>
              </a:rPr>
              <a:t> </a:t>
            </a:r>
            <a:r>
              <a:rPr lang="en-US" altLang="ko-KR" sz="1800" err="1">
                <a:solidFill>
                  <a:srgbClr val="FF0000"/>
                </a:solidFill>
                <a:ea typeface="맑은 고딕"/>
                <a:cs typeface="Calibri"/>
              </a:rPr>
              <a:t>사용량</a:t>
            </a:r>
            <a:r>
              <a:rPr lang="en-US" altLang="ko-KR" sz="1800" err="1">
                <a:ea typeface="맑은 고딕"/>
                <a:cs typeface="Calibri"/>
              </a:rPr>
              <a:t>을</a:t>
            </a:r>
            <a:r>
              <a:rPr lang="en-US" altLang="ko-KR" sz="1800">
                <a:ea typeface="맑은 고딕"/>
                <a:cs typeface="Calibri"/>
              </a:rPr>
              <a:t> </a:t>
            </a:r>
            <a:r>
              <a:rPr lang="en-US" altLang="ko-KR" sz="1800" err="1">
                <a:ea typeface="맑은 고딕"/>
                <a:cs typeface="Calibri"/>
              </a:rPr>
              <a:t>계산하고</a:t>
            </a:r>
            <a:r>
              <a:rPr lang="en-US" altLang="ko-KR" sz="1800">
                <a:ea typeface="맑은 고딕"/>
                <a:cs typeface="Calibri"/>
              </a:rPr>
              <a:t> </a:t>
            </a:r>
            <a:r>
              <a:rPr lang="en-US" altLang="ko-KR" sz="1800" err="1">
                <a:ea typeface="맑은 고딕"/>
                <a:cs typeface="Calibri"/>
              </a:rPr>
              <a:t>그에</a:t>
            </a:r>
            <a:r>
              <a:rPr lang="en-US" altLang="ko-KR" sz="1800">
                <a:ea typeface="맑은 고딕"/>
                <a:cs typeface="Calibri"/>
              </a:rPr>
              <a:t> </a:t>
            </a:r>
            <a:r>
              <a:rPr lang="en-US" altLang="ko-KR" sz="1800" err="1">
                <a:ea typeface="맑은 고딕"/>
                <a:cs typeface="Calibri"/>
              </a:rPr>
              <a:t>맞는</a:t>
            </a:r>
            <a:r>
              <a:rPr lang="en-US" altLang="ko-KR" sz="1800">
                <a:ea typeface="맑은 고딕"/>
                <a:cs typeface="Calibri"/>
              </a:rPr>
              <a:t> </a:t>
            </a:r>
            <a:r>
              <a:rPr lang="en-US" altLang="ko-KR" sz="1800" err="1">
                <a:solidFill>
                  <a:srgbClr val="FF0000"/>
                </a:solidFill>
                <a:ea typeface="맑은 고딕"/>
                <a:cs typeface="Calibri"/>
              </a:rPr>
              <a:t>금액을</a:t>
            </a:r>
            <a:r>
              <a:rPr lang="en-US" altLang="ko-KR" sz="1800">
                <a:solidFill>
                  <a:srgbClr val="FF0000"/>
                </a:solidFill>
                <a:ea typeface="맑은 고딕"/>
                <a:cs typeface="Calibri"/>
              </a:rPr>
              <a:t> </a:t>
            </a:r>
            <a:r>
              <a:rPr lang="en-US" altLang="ko-KR" sz="1800" err="1">
                <a:solidFill>
                  <a:srgbClr val="FF0000"/>
                </a:solidFill>
                <a:ea typeface="맑은 고딕"/>
                <a:cs typeface="Calibri"/>
              </a:rPr>
              <a:t>측정</a:t>
            </a:r>
            <a:r>
              <a:rPr lang="en-US" altLang="ko-KR" sz="1800" err="1">
                <a:ea typeface="맑은 고딕"/>
                <a:cs typeface="Calibri"/>
              </a:rPr>
              <a:t>하여</a:t>
            </a:r>
            <a:r>
              <a:rPr lang="en-US" altLang="ko-KR" sz="1800">
                <a:ea typeface="맑은 고딕"/>
                <a:cs typeface="Calibri"/>
              </a:rPr>
              <a:t> </a:t>
            </a:r>
            <a:r>
              <a:rPr lang="en-US" altLang="ko-KR" sz="1800" err="1">
                <a:ea typeface="맑은 고딕"/>
                <a:cs typeface="Calibri"/>
              </a:rPr>
              <a:t>화면에</a:t>
            </a:r>
            <a:r>
              <a:rPr lang="en-US" altLang="ko-KR" sz="1800">
                <a:ea typeface="맑은 고딕"/>
                <a:cs typeface="Calibri"/>
              </a:rPr>
              <a:t> </a:t>
            </a:r>
            <a:r>
              <a:rPr lang="en-US" altLang="ko-KR" sz="1800" err="1">
                <a:ea typeface="맑은 고딕"/>
                <a:cs typeface="Calibri"/>
              </a:rPr>
              <a:t>나타내주는</a:t>
            </a:r>
            <a:r>
              <a:rPr lang="en-US" altLang="ko-KR" sz="1800">
                <a:ea typeface="맑은 고딕"/>
                <a:cs typeface="Calibri"/>
              </a:rPr>
              <a:t> </a:t>
            </a:r>
            <a:r>
              <a:rPr lang="en-US" altLang="ko-KR" sz="1800" err="1">
                <a:ea typeface="맑은 고딕"/>
                <a:cs typeface="Calibri"/>
              </a:rPr>
              <a:t>어플리케이션입니다</a:t>
            </a:r>
            <a:r>
              <a:rPr lang="en-US" altLang="ko-KR" sz="1800">
                <a:ea typeface="맑은 고딕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207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ko-KR" sz="4100">
                <a:solidFill>
                  <a:srgbClr val="FFFFFF"/>
                </a:solidFill>
                <a:ea typeface="맑은 고딕"/>
              </a:rPr>
              <a:t>2. </a:t>
            </a:r>
            <a:r>
              <a:rPr lang="ko-KR" altLang="en-US" sz="4100">
                <a:solidFill>
                  <a:srgbClr val="FFFFFF"/>
                </a:solidFill>
                <a:ea typeface="맑은 고딕"/>
              </a:rPr>
              <a:t>수행 프로젝트 </a:t>
            </a:r>
            <a:r>
              <a:rPr lang="en-US" altLang="ko-KR" sz="4100">
                <a:solidFill>
                  <a:srgbClr val="FFFFFF"/>
                </a:solidFill>
                <a:ea typeface="맑은 고딕"/>
              </a:rPr>
              <a:t>- </a:t>
            </a:r>
            <a:br>
              <a:rPr lang="en-US" altLang="ko-KR" sz="4100">
                <a:solidFill>
                  <a:srgbClr val="FFFFFF"/>
                </a:solidFill>
                <a:ea typeface="맑은 고딕"/>
              </a:rPr>
            </a:br>
            <a:r>
              <a:rPr lang="ko-KR" altLang="en-US" sz="4100">
                <a:solidFill>
                  <a:srgbClr val="FFFFFF"/>
                </a:solidFill>
                <a:ea typeface="맑은 고딕"/>
              </a:rPr>
              <a:t>개요(로직) </a:t>
            </a:r>
            <a:endParaRPr lang="en-US" altLang="ko-KR" sz="4100">
              <a:solidFill>
                <a:srgbClr val="FFFFFF"/>
              </a:solidFill>
              <a:ea typeface="맑은 고딕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 descr="주차장, 건물, 측정기이(가) 표시된 사진&#10;&#10;높은 신뢰도로 생성된 설명">
            <a:extLst>
              <a:ext uri="{FF2B5EF4-FFF2-40B4-BE49-F238E27FC236}">
                <a16:creationId xmlns:a16="http://schemas.microsoft.com/office/drawing/2014/main" id="{4684E877-E3C0-433D-AE1A-52E5CA80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093" y="703936"/>
            <a:ext cx="2058360" cy="2750251"/>
          </a:xfrm>
          <a:prstGeom prst="rect">
            <a:avLst/>
          </a:prstGeom>
        </p:spPr>
      </p:pic>
      <p:pic>
        <p:nvPicPr>
          <p:cNvPr id="10" name="그림 10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03D19561-A607-487C-917B-862319AE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513" y="703730"/>
            <a:ext cx="2743200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D9CE2-92C5-47F8-8EB1-63AC252FCCF7}"/>
              </a:ext>
            </a:extLst>
          </p:cNvPr>
          <p:cNvSpPr txBox="1"/>
          <p:nvPr/>
        </p:nvSpPr>
        <p:spPr>
          <a:xfrm>
            <a:off x="476469" y="3690883"/>
            <a:ext cx="34438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FF0000"/>
                </a:solidFill>
                <a:ea typeface="맑은 고딕"/>
                <a:cs typeface="Calibri"/>
              </a:rPr>
              <a:t>계량기 사진</a:t>
            </a:r>
            <a:r>
              <a:rPr lang="ko-KR" altLang="en-US">
                <a:ea typeface="맑은 고딕"/>
                <a:cs typeface="Calibri"/>
              </a:rPr>
              <a:t> [현재까지의 사용량]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1E0143-61EA-4107-82D3-D59207759F11}"/>
              </a:ext>
            </a:extLst>
          </p:cNvPr>
          <p:cNvSpPr txBox="1"/>
          <p:nvPr/>
        </p:nvSpPr>
        <p:spPr>
          <a:xfrm>
            <a:off x="4391571" y="3690881"/>
            <a:ext cx="36891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solidFill>
                  <a:srgbClr val="00B0F0"/>
                </a:solidFill>
                <a:ea typeface="맑은 고딕"/>
                <a:cs typeface="Calibri"/>
              </a:rPr>
              <a:t>고지서 사진</a:t>
            </a:r>
            <a:r>
              <a:rPr lang="ko-KR" altLang="en-US">
                <a:ea typeface="맑은 고딕"/>
                <a:cs typeface="Calibri"/>
              </a:rPr>
              <a:t> [지난달까지의 사용량]</a:t>
            </a:r>
          </a:p>
        </p:txBody>
      </p:sp>
      <p:sp>
        <p:nvSpPr>
          <p:cNvPr id="14" name="빼기 기호 13">
            <a:extLst>
              <a:ext uri="{FF2B5EF4-FFF2-40B4-BE49-F238E27FC236}">
                <a16:creationId xmlns:a16="http://schemas.microsoft.com/office/drawing/2014/main" id="{86217A42-3660-4D85-AFFD-6E352340189D}"/>
              </a:ext>
            </a:extLst>
          </p:cNvPr>
          <p:cNvSpPr/>
          <p:nvPr/>
        </p:nvSpPr>
        <p:spPr>
          <a:xfrm>
            <a:off x="3469399" y="1678260"/>
            <a:ext cx="914400" cy="914400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같음 기호 14">
            <a:extLst>
              <a:ext uri="{FF2B5EF4-FFF2-40B4-BE49-F238E27FC236}">
                <a16:creationId xmlns:a16="http://schemas.microsoft.com/office/drawing/2014/main" id="{D82D92D0-1077-4A08-BE16-76F96822BE0E}"/>
              </a:ext>
            </a:extLst>
          </p:cNvPr>
          <p:cNvSpPr/>
          <p:nvPr/>
        </p:nvSpPr>
        <p:spPr>
          <a:xfrm>
            <a:off x="7670800" y="1675524"/>
            <a:ext cx="910896" cy="910896"/>
          </a:xfrm>
          <a:prstGeom prst="mathEqual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" name="그래픽 28" descr="동전">
            <a:extLst>
              <a:ext uri="{FF2B5EF4-FFF2-40B4-BE49-F238E27FC236}">
                <a16:creationId xmlns:a16="http://schemas.microsoft.com/office/drawing/2014/main" id="{A8F550DF-FC26-4F1B-90AE-D3B4DDC00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8939" y="1754352"/>
            <a:ext cx="870607" cy="8706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B4D9B83-1F5C-40BD-9531-8F65B86274AB}"/>
              </a:ext>
            </a:extLst>
          </p:cNvPr>
          <p:cNvSpPr txBox="1"/>
          <p:nvPr/>
        </p:nvSpPr>
        <p:spPr>
          <a:xfrm>
            <a:off x="8458310" y="2800241"/>
            <a:ext cx="1403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전력 사용량</a:t>
            </a:r>
          </a:p>
        </p:txBody>
      </p:sp>
      <p:pic>
        <p:nvPicPr>
          <p:cNvPr id="31" name="그래픽 31" descr="번개 표시">
            <a:extLst>
              <a:ext uri="{FF2B5EF4-FFF2-40B4-BE49-F238E27FC236}">
                <a16:creationId xmlns:a16="http://schemas.microsoft.com/office/drawing/2014/main" id="{F2E275DF-0AC5-4973-BF39-9FC632DFBA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4317" y="1736835"/>
            <a:ext cx="914400" cy="914400"/>
          </a:xfrm>
          <a:prstGeom prst="rect">
            <a:avLst/>
          </a:prstGeom>
        </p:spPr>
      </p:pic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45B0C9B6-46F2-402F-844A-2A6B9150A3F9}"/>
              </a:ext>
            </a:extLst>
          </p:cNvPr>
          <p:cNvSpPr/>
          <p:nvPr/>
        </p:nvSpPr>
        <p:spPr>
          <a:xfrm>
            <a:off x="9728821" y="1922158"/>
            <a:ext cx="980965" cy="48172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19FBE4-6473-4E76-9D3F-842475FFBC98}"/>
              </a:ext>
            </a:extLst>
          </p:cNvPr>
          <p:cNvSpPr txBox="1"/>
          <p:nvPr/>
        </p:nvSpPr>
        <p:spPr>
          <a:xfrm>
            <a:off x="10767301" y="2796954"/>
            <a:ext cx="12542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사용 요금</a:t>
            </a:r>
          </a:p>
        </p:txBody>
      </p:sp>
    </p:spTree>
    <p:extLst>
      <p:ext uri="{BB962C8B-B14F-4D97-AF65-F5344CB8AC3E}">
        <p14:creationId xmlns:p14="http://schemas.microsoft.com/office/powerpoint/2010/main" val="1036932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altLang="ko-KR" sz="4100">
                <a:solidFill>
                  <a:srgbClr val="FFFFFF"/>
                </a:solidFill>
                <a:ea typeface="맑은 고딕"/>
              </a:rPr>
              <a:t>2. </a:t>
            </a:r>
            <a:r>
              <a:rPr lang="ko-KR" altLang="en-US" sz="4100">
                <a:solidFill>
                  <a:srgbClr val="FFFFFF"/>
                </a:solidFill>
                <a:ea typeface="맑은 고딕"/>
              </a:rPr>
              <a:t>수행 프로젝트 </a:t>
            </a:r>
            <a:r>
              <a:rPr lang="en-US" altLang="ko-KR" sz="4100">
                <a:solidFill>
                  <a:srgbClr val="FFFFFF"/>
                </a:solidFill>
                <a:ea typeface="맑은 고딕"/>
              </a:rPr>
              <a:t>- </a:t>
            </a:r>
            <a:r>
              <a:rPr lang="ko-KR" altLang="en-US" sz="4100">
                <a:solidFill>
                  <a:srgbClr val="FFFFFF"/>
                </a:solidFill>
                <a:ea typeface="맑은 고딕"/>
              </a:rPr>
              <a:t>개요(UI) </a:t>
            </a:r>
            <a:endParaRPr lang="en-US" altLang="ko-KR" sz="4100">
              <a:solidFill>
                <a:srgbClr val="FFFFFF"/>
              </a:solidFill>
              <a:ea typeface="맑은 고딕"/>
            </a:endParaRPr>
          </a:p>
        </p:txBody>
      </p:sp>
      <p:pic>
        <p:nvPicPr>
          <p:cNvPr id="9" name="그림 10">
            <a:extLst>
              <a:ext uri="{FF2B5EF4-FFF2-40B4-BE49-F238E27FC236}">
                <a16:creationId xmlns:a16="http://schemas.microsoft.com/office/drawing/2014/main" id="{3CCA42B9-1BA9-48D3-8B00-173D6313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531" y="687875"/>
            <a:ext cx="1864936" cy="3767550"/>
          </a:xfrm>
          <a:prstGeom prst="rect">
            <a:avLst/>
          </a:prstGeom>
        </p:spPr>
      </p:pic>
      <p:pic>
        <p:nvPicPr>
          <p:cNvPr id="13" name="그림 1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E915142C-2F70-4E1A-ABB4-9F73FF81C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521" y="687875"/>
            <a:ext cx="1855518" cy="3767550"/>
          </a:xfrm>
          <a:prstGeom prst="rect">
            <a:avLst/>
          </a:prstGeom>
        </p:spPr>
      </p:pic>
      <p:pic>
        <p:nvPicPr>
          <p:cNvPr id="6" name="그림 6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5D868E67-BB80-47C9-98EB-8AC7EC4C4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224" y="687294"/>
            <a:ext cx="1866437" cy="3770581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100775F8-C1C4-4066-AA8D-E6030B351B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52688" y="687294"/>
            <a:ext cx="1857011" cy="377058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19811B7-D7AC-4693-BEBA-9C7B8033846C}"/>
              </a:ext>
            </a:extLst>
          </p:cNvPr>
          <p:cNvSpPr/>
          <p:nvPr/>
        </p:nvSpPr>
        <p:spPr>
          <a:xfrm>
            <a:off x="2932132" y="2316296"/>
            <a:ext cx="753241" cy="45544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A0D919D4-6461-401F-9F2D-6437887EA08A}"/>
              </a:ext>
            </a:extLst>
          </p:cNvPr>
          <p:cNvSpPr/>
          <p:nvPr/>
        </p:nvSpPr>
        <p:spPr>
          <a:xfrm>
            <a:off x="8756614" y="2316295"/>
            <a:ext cx="753241" cy="45544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5E75A9A2-B6A5-41C2-B95C-6D18053B3C62}"/>
              </a:ext>
            </a:extLst>
          </p:cNvPr>
          <p:cNvSpPr/>
          <p:nvPr/>
        </p:nvSpPr>
        <p:spPr>
          <a:xfrm>
            <a:off x="5769925" y="2316295"/>
            <a:ext cx="753241" cy="455449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2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2. 수행 프로젝트</a:t>
            </a:r>
            <a:br>
              <a:rPr lang="ko-KR" altLang="en-US">
                <a:ea typeface="맑은 고딕"/>
                <a:cs typeface="Calibri Light"/>
              </a:rPr>
            </a:br>
            <a:r>
              <a:rPr lang="ko-KR" altLang="en-US">
                <a:ea typeface="맑은 고딕"/>
                <a:cs typeface="Calibri Light"/>
              </a:rPr>
              <a:t>-사용기술</a:t>
            </a:r>
            <a:endParaRPr lang="ko-KR" alt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pPr marL="566420" lvl="3" indent="0">
              <a:buNone/>
            </a:pPr>
            <a:endParaRPr lang="en-US" altLang="ko-KR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pic>
        <p:nvPicPr>
          <p:cNvPr id="18" name="그림 19" descr="개체이(가) 표시된 사진&#10;&#10;높은 신뢰도로 생성된 설명">
            <a:extLst>
              <a:ext uri="{FF2B5EF4-FFF2-40B4-BE49-F238E27FC236}">
                <a16:creationId xmlns:a16="http://schemas.microsoft.com/office/drawing/2014/main" id="{8546F11F-BB66-42ED-924F-05145DDDC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485" y="2097461"/>
            <a:ext cx="681878" cy="646020"/>
          </a:xfrm>
          <a:prstGeom prst="rect">
            <a:avLst/>
          </a:prstGeom>
        </p:spPr>
      </p:pic>
      <p:pic>
        <p:nvPicPr>
          <p:cNvPr id="22" name="그림 23">
            <a:extLst>
              <a:ext uri="{FF2B5EF4-FFF2-40B4-BE49-F238E27FC236}">
                <a16:creationId xmlns:a16="http://schemas.microsoft.com/office/drawing/2014/main" id="{64726677-1797-4F4B-8CC6-EC85DD459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2" r="19753" b="1219"/>
          <a:stretch/>
        </p:blipFill>
        <p:spPr>
          <a:xfrm>
            <a:off x="5262282" y="3030070"/>
            <a:ext cx="694048" cy="609711"/>
          </a:xfrm>
          <a:prstGeom prst="rect">
            <a:avLst/>
          </a:prstGeom>
        </p:spPr>
      </p:pic>
      <p:pic>
        <p:nvPicPr>
          <p:cNvPr id="25" name="그림 26">
            <a:extLst>
              <a:ext uri="{FF2B5EF4-FFF2-40B4-BE49-F238E27FC236}">
                <a16:creationId xmlns:a16="http://schemas.microsoft.com/office/drawing/2014/main" id="{86D6C6D3-FA36-4155-ABDA-0A7B9EB57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124" y="3922059"/>
            <a:ext cx="688601" cy="8247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44816C-0AA3-473C-9AAE-D83DAA6608D8}"/>
              </a:ext>
            </a:extLst>
          </p:cNvPr>
          <p:cNvSpPr txBox="1"/>
          <p:nvPr/>
        </p:nvSpPr>
        <p:spPr>
          <a:xfrm>
            <a:off x="6134538" y="22719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  <a:cs typeface="Calibri"/>
              </a:rPr>
              <a:t>Android</a:t>
            </a:r>
            <a:r>
              <a:rPr lang="ko-KR" altLang="en-US">
                <a:ea typeface="맑은 고딕"/>
                <a:cs typeface="Calibri"/>
              </a:rPr>
              <a:t> </a:t>
            </a:r>
            <a:r>
              <a:rPr lang="ko-KR" altLang="en-US" err="1">
                <a:ea typeface="맑은 고딕"/>
                <a:cs typeface="Calibri"/>
              </a:rPr>
              <a:t>Studio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15C0EB-D410-481E-9A02-310292F66077}"/>
              </a:ext>
            </a:extLst>
          </p:cNvPr>
          <p:cNvSpPr txBox="1"/>
          <p:nvPr/>
        </p:nvSpPr>
        <p:spPr>
          <a:xfrm>
            <a:off x="6134537" y="31478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Google </a:t>
            </a:r>
            <a:r>
              <a:rPr lang="ko-KR" altLang="en-US" err="1">
                <a:ea typeface="맑은 고딕"/>
              </a:rPr>
              <a:t>Vision</a:t>
            </a:r>
            <a:r>
              <a:rPr lang="ko-KR" altLang="en-US">
                <a:ea typeface="맑은 고딕"/>
              </a:rPr>
              <a:t> API</a:t>
            </a:r>
            <a:endParaRPr lang="ko-K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046EC-756E-4F9C-BBA3-FFFFA57F99FC}"/>
              </a:ext>
            </a:extLst>
          </p:cNvPr>
          <p:cNvSpPr txBox="1"/>
          <p:nvPr/>
        </p:nvSpPr>
        <p:spPr>
          <a:xfrm>
            <a:off x="6134538" y="41463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err="1">
                <a:ea typeface="맑은 고딕"/>
              </a:rPr>
              <a:t>Java</a:t>
            </a:r>
            <a:endParaRPr lang="ko-KR" err="1"/>
          </a:p>
        </p:txBody>
      </p:sp>
    </p:spTree>
    <p:extLst>
      <p:ext uri="{BB962C8B-B14F-4D97-AF65-F5344CB8AC3E}">
        <p14:creationId xmlns:p14="http://schemas.microsoft.com/office/powerpoint/2010/main" val="225289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039" y="954748"/>
            <a:ext cx="5968181" cy="4938851"/>
          </a:xfrm>
        </p:spPr>
        <p:txBody>
          <a:bodyPr anchor="ctr">
            <a:normAutofit/>
          </a:bodyPr>
          <a:lstStyle/>
          <a:p>
            <a:pPr marL="749300" lvl="3">
              <a:buNone/>
            </a:pPr>
            <a:r>
              <a:rPr lang="en-US" b="1">
                <a:solidFill>
                  <a:srgbClr val="FF0000"/>
                </a:solidFill>
                <a:ea typeface="+mn-lt"/>
                <a:cs typeface="+mn-lt"/>
              </a:rPr>
              <a:t>1) </a:t>
            </a:r>
            <a:r>
              <a:rPr lang="ko-KR" altLang="en-US" b="1" err="1">
                <a:solidFill>
                  <a:srgbClr val="FF0000"/>
                </a:solidFill>
                <a:ea typeface="+mn-lt"/>
                <a:cs typeface="+mn-lt"/>
              </a:rPr>
              <a:t>깃허브</a:t>
            </a:r>
            <a:r>
              <a:rPr lang="en-US" altLang="ko-KR" b="1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altLang="ko-KR" b="1" err="1">
                <a:solidFill>
                  <a:srgbClr val="FF0000"/>
                </a:solidFill>
                <a:ea typeface="+mn-lt"/>
                <a:cs typeface="+mn-lt"/>
              </a:rPr>
              <a:t>샘플코드</a:t>
            </a:r>
            <a:r>
              <a:rPr lang="en-US" altLang="ko-KR" b="1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altLang="ko-KR" b="1" err="1">
                <a:solidFill>
                  <a:srgbClr val="FF0000"/>
                </a:solidFill>
                <a:ea typeface="+mn-lt"/>
                <a:cs typeface="+mn-lt"/>
              </a:rPr>
              <a:t>다운</a:t>
            </a:r>
            <a:endParaRPr lang="ko-KR" altLang="en-US" b="1" err="1">
              <a:solidFill>
                <a:srgbClr val="FF0000"/>
              </a:solidFill>
              <a:ea typeface="맑은 고딕" panose="020B0503020000020004" pitchFamily="34" charset="-127"/>
              <a:cs typeface="+mn-lt"/>
            </a:endParaRPr>
          </a:p>
          <a:p>
            <a:pPr marL="749300" lvl="3">
              <a:buNone/>
            </a:pPr>
            <a:r>
              <a:rPr lang="ko-KR" altLang="en-US" b="1">
                <a:ea typeface="+mn-lt"/>
                <a:cs typeface="+mn-lt"/>
              </a:rPr>
              <a:t>구글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ko-KR" altLang="en-US" b="1">
                <a:ea typeface="+mn-lt"/>
                <a:cs typeface="+mn-lt"/>
              </a:rPr>
              <a:t>클라우드 비전</a:t>
            </a:r>
            <a:r>
              <a:rPr lang="en-US" altLang="ko-KR" b="1">
                <a:ea typeface="+mn-lt"/>
                <a:cs typeface="+mn-lt"/>
              </a:rPr>
              <a:t> </a:t>
            </a:r>
            <a:r>
              <a:rPr lang="en-US" b="1">
                <a:ea typeface="+mn-lt"/>
                <a:cs typeface="+mn-lt"/>
              </a:rPr>
              <a:t> API</a:t>
            </a:r>
            <a:r>
              <a:rPr lang="ko-KR" altLang="en-US" b="1" err="1">
                <a:ea typeface="+mn-lt"/>
                <a:cs typeface="+mn-lt"/>
              </a:rPr>
              <a:t>를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ko-KR" altLang="en-US" b="1">
                <a:ea typeface="+mn-lt"/>
                <a:cs typeface="+mn-lt"/>
              </a:rPr>
              <a:t>활용하기 위해서 </a:t>
            </a:r>
            <a:r>
              <a:rPr lang="ko-KR" altLang="en-US" b="1" err="1">
                <a:ea typeface="+mn-lt"/>
                <a:cs typeface="+mn-lt"/>
              </a:rPr>
              <a:t>깃허브에서</a:t>
            </a:r>
            <a:r>
              <a:rPr lang="ko-KR" altLang="en-US" b="1">
                <a:ea typeface="+mn-lt"/>
                <a:cs typeface="+mn-lt"/>
              </a:rPr>
              <a:t> 제공하는 샘플소스를 다운받는다</a:t>
            </a:r>
            <a:r>
              <a:rPr lang="en-US">
                <a:ea typeface="+mn-lt"/>
                <a:cs typeface="+mn-lt"/>
              </a:rPr>
              <a:t>.</a:t>
            </a:r>
            <a:endParaRPr lang="ko-KR" altLang="en-US">
              <a:ea typeface="맑은 고딕"/>
              <a:cs typeface="Calibri" panose="020F0502020204030204"/>
            </a:endParaRPr>
          </a:p>
          <a:p>
            <a:pPr marL="566420" lvl="3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https://github.com/GoogleCloudPlatform/cloud-vision</a:t>
            </a:r>
            <a:endParaRPr lang="en-US"/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  <a:p>
            <a:endParaRPr lang="en-US" altLang="ko-KR">
              <a:ea typeface="맑은 고딕"/>
              <a:cs typeface="Calibri"/>
            </a:endParaRP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053E04B-6FAD-4B9C-81D2-1D656820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14" y="2467754"/>
            <a:ext cx="3544151" cy="30487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BEAF2-E756-4340-8DE9-7FABBFF4428D}"/>
              </a:ext>
            </a:extLst>
          </p:cNvPr>
          <p:cNvSpPr/>
          <p:nvPr/>
        </p:nvSpPr>
        <p:spPr>
          <a:xfrm>
            <a:off x="8371490" y="3138213"/>
            <a:ext cx="543035" cy="227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0EDEE27-7456-46F8-9CEB-C4D4B8A08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331" y="2463577"/>
            <a:ext cx="2077545" cy="12476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F76EC2-214D-493A-B428-32EA1848FEB6}"/>
              </a:ext>
            </a:extLst>
          </p:cNvPr>
          <p:cNvSpPr/>
          <p:nvPr/>
        </p:nvSpPr>
        <p:spPr>
          <a:xfrm>
            <a:off x="10053145" y="3453523"/>
            <a:ext cx="1007241" cy="262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33B1B2C-478A-4EB0-BAA8-C32E3B483954}"/>
              </a:ext>
            </a:extLst>
          </p:cNvPr>
          <p:cNvCxnSpPr/>
          <p:nvPr/>
        </p:nvCxnSpPr>
        <p:spPr>
          <a:xfrm>
            <a:off x="8879491" y="3348420"/>
            <a:ext cx="1168401" cy="266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4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5FE1B2C-7BC1-4AE2-9A50-2A4A70A9D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7E8244A-2C81-4C0E-A929-3EC8EFF3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58724" y="457200"/>
            <a:ext cx="11274552" cy="59436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167BD28-44CD-44CC-9B7D-1BBD82E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749" y="963997"/>
            <a:ext cx="3787457" cy="4938361"/>
          </a:xfrm>
        </p:spPr>
        <p:txBody>
          <a:bodyPr anchor="ctr">
            <a:normAutofit/>
          </a:bodyPr>
          <a:lstStyle/>
          <a:p>
            <a:pPr algn="r"/>
            <a:r>
              <a:rPr lang="ko-KR" altLang="en-US">
                <a:ea typeface="맑은 고딕"/>
                <a:cs typeface="Calibri Light"/>
              </a:rPr>
              <a:t>3. 프로젝트 개발 과정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1974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95D21-78AE-41DC-865E-5F4BDA707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1798" y="963507"/>
            <a:ext cx="5968181" cy="4938851"/>
          </a:xfrm>
        </p:spPr>
        <p:txBody>
          <a:bodyPr anchor="ctr">
            <a:normAutofit/>
          </a:bodyPr>
          <a:lstStyle/>
          <a:p>
            <a:r>
              <a:rPr lang="en-US" sz="1400" b="1">
                <a:solidFill>
                  <a:srgbClr val="FF0000"/>
                </a:solidFill>
                <a:ea typeface="+mn-lt"/>
                <a:cs typeface="+mn-lt"/>
              </a:rPr>
              <a:t>2) Android Studio </a:t>
            </a:r>
            <a:r>
              <a:rPr lang="ko-KR" altLang="en-US" sz="1400" b="1">
                <a:solidFill>
                  <a:srgbClr val="FF0000"/>
                </a:solidFill>
                <a:ea typeface="+mn-lt"/>
                <a:cs typeface="+mn-lt"/>
              </a:rPr>
              <a:t>에서</a:t>
            </a:r>
            <a:r>
              <a:rPr lang="en-US" sz="1400" b="1">
                <a:solidFill>
                  <a:srgbClr val="FF0000"/>
                </a:solidFill>
                <a:ea typeface="+mn-lt"/>
                <a:cs typeface="+mn-lt"/>
              </a:rPr>
              <a:t> Import</a:t>
            </a:r>
            <a:endParaRPr lang="ko-KR" altLang="en-US" sz="1400" b="1">
              <a:solidFill>
                <a:srgbClr val="FF0000"/>
              </a:solidFill>
              <a:ea typeface="Malgun Gothic"/>
              <a:cs typeface="+mn-lt"/>
            </a:endParaRPr>
          </a:p>
          <a:p>
            <a:r>
              <a:rPr lang="en-US" sz="1400" b="1">
                <a:ea typeface="+mn-lt"/>
                <a:cs typeface="+mn-lt"/>
              </a:rPr>
              <a:t>Android Studio </a:t>
            </a:r>
            <a:r>
              <a:rPr lang="ko-KR" altLang="en-US" sz="1400" b="1">
                <a:ea typeface="+mn-lt"/>
                <a:cs typeface="+mn-lt"/>
              </a:rPr>
              <a:t>실행</a:t>
            </a:r>
            <a:r>
              <a:rPr lang="en-US" sz="1400" b="1">
                <a:ea typeface="+mn-lt"/>
                <a:cs typeface="+mn-lt"/>
              </a:rPr>
              <a:t> </a:t>
            </a:r>
            <a:r>
              <a:rPr lang="ko-KR" altLang="en-US" sz="1400" b="1">
                <a:ea typeface="+mn-lt"/>
                <a:cs typeface="+mn-lt"/>
              </a:rPr>
              <a:t>후</a:t>
            </a:r>
            <a:r>
              <a:rPr lang="en-US" sz="1400" b="1">
                <a:ea typeface="+mn-lt"/>
                <a:cs typeface="+mn-lt"/>
              </a:rPr>
              <a:t> </a:t>
            </a:r>
            <a:r>
              <a:rPr lang="ko-KR" altLang="en-US" sz="1400" b="1" err="1">
                <a:ea typeface="+mn-lt"/>
                <a:cs typeface="+mn-lt"/>
              </a:rPr>
              <a:t>깃허브에서</a:t>
            </a:r>
            <a:r>
              <a:rPr lang="ko-KR" altLang="en-US" sz="1400" b="1">
                <a:ea typeface="+mn-lt"/>
                <a:cs typeface="+mn-lt"/>
              </a:rPr>
              <a:t> 다운로드 받은 코드를 </a:t>
            </a:r>
            <a:r>
              <a:rPr lang="ko-KR" altLang="en-US" sz="1400" b="1" err="1">
                <a:ea typeface="+mn-lt"/>
                <a:cs typeface="+mn-lt"/>
              </a:rPr>
              <a:t>import</a:t>
            </a:r>
            <a:r>
              <a:rPr lang="ko-KR" altLang="en-US" sz="1400" b="1">
                <a:ea typeface="+mn-lt"/>
                <a:cs typeface="+mn-lt"/>
              </a:rPr>
              <a:t> 하여 소스 코드 수정과 디바이스 연결 작업을 수행.</a:t>
            </a:r>
            <a:endParaRPr lang="en-US" altLang="ko-KR" sz="1400" b="1">
              <a:solidFill>
                <a:srgbClr val="404040"/>
              </a:solidFill>
              <a:latin typeface="Calibri" panose="020F0502020204030204"/>
              <a:ea typeface="Malgun Gothic"/>
              <a:cs typeface="+mn-lt"/>
            </a:endParaRPr>
          </a:p>
          <a:p>
            <a:r>
              <a:rPr 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Android</a:t>
            </a:r>
            <a:r>
              <a:rPr lang="ko-KR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Studio에서</a:t>
            </a:r>
            <a:r>
              <a:rPr lang="ko-KR" sz="1400">
                <a:solidFill>
                  <a:srgbClr val="FF0000"/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sz="1400">
                <a:solidFill>
                  <a:srgbClr val="00B050"/>
                </a:solidFill>
                <a:latin typeface="Malgun Gothic"/>
                <a:ea typeface="Malgun Gothic"/>
                <a:cs typeface="+mn-lt"/>
              </a:rPr>
              <a:t>[</a:t>
            </a:r>
            <a:r>
              <a:rPr lang="ko-KR" sz="1400" err="1">
                <a:solidFill>
                  <a:srgbClr val="00B050"/>
                </a:solidFill>
                <a:latin typeface="Malgun Gothic"/>
                <a:ea typeface="Malgun Gothic"/>
                <a:cs typeface="+mn-lt"/>
              </a:rPr>
              <a:t>File</a:t>
            </a:r>
            <a:r>
              <a:rPr lang="ko-KR" sz="1400">
                <a:solidFill>
                  <a:srgbClr val="00B050"/>
                </a:solidFill>
                <a:latin typeface="Malgun Gothic"/>
                <a:ea typeface="Malgun Gothic"/>
                <a:cs typeface="+mn-lt"/>
              </a:rPr>
              <a:t>] -&gt; [New] -&gt; [</a:t>
            </a:r>
            <a:r>
              <a:rPr lang="ko-KR" sz="1400" err="1">
                <a:solidFill>
                  <a:srgbClr val="00B050"/>
                </a:solidFill>
                <a:latin typeface="Malgun Gothic"/>
                <a:ea typeface="Malgun Gothic"/>
                <a:cs typeface="+mn-lt"/>
              </a:rPr>
              <a:t>Import</a:t>
            </a:r>
            <a:r>
              <a:rPr lang="ko-KR" sz="1400">
                <a:solidFill>
                  <a:srgbClr val="00B050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sz="1400" err="1">
                <a:solidFill>
                  <a:srgbClr val="00B050"/>
                </a:solidFill>
                <a:latin typeface="Malgun Gothic"/>
                <a:ea typeface="Malgun Gothic"/>
                <a:cs typeface="+mn-lt"/>
              </a:rPr>
              <a:t>project</a:t>
            </a:r>
            <a:r>
              <a:rPr lang="ko-KR" sz="1400">
                <a:solidFill>
                  <a:srgbClr val="00B050"/>
                </a:solidFill>
                <a:latin typeface="Malgun Gothic"/>
                <a:ea typeface="Malgun Gothic"/>
                <a:cs typeface="+mn-lt"/>
              </a:rPr>
              <a:t>]</a:t>
            </a:r>
            <a:endParaRPr lang="en-US" altLang="ko-KR" sz="1400">
              <a:solidFill>
                <a:srgbClr val="00B050"/>
              </a:solidFill>
              <a:ea typeface="+mn-lt"/>
              <a:cs typeface="+mn-lt"/>
            </a:endParaRPr>
          </a:p>
          <a:p>
            <a:pPr marL="749300" lvl="3">
              <a:buNone/>
            </a:pPr>
            <a:endParaRPr lang="ko-KR" altLang="en-US">
              <a:cs typeface="Calibri" panose="020F0502020204030204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pPr marL="566420" lvl="3" indent="0">
              <a:buNone/>
            </a:pPr>
            <a:endParaRPr lang="en-US">
              <a:ea typeface="맑은 고딕"/>
              <a:cs typeface="Calibri"/>
            </a:endParaRPr>
          </a:p>
          <a:p>
            <a:endParaRPr lang="en-US" altLang="ko-KR" sz="1400">
              <a:ea typeface="맑은 고딕"/>
              <a:cs typeface="Calibri"/>
            </a:endParaRPr>
          </a:p>
          <a:p>
            <a:endParaRPr lang="en-US" altLang="ko-KR" sz="1400">
              <a:ea typeface="맑은 고딕"/>
              <a:cs typeface="Calibri"/>
            </a:endParaRPr>
          </a:p>
        </p:txBody>
      </p:sp>
      <p:pic>
        <p:nvPicPr>
          <p:cNvPr id="7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811C179-BAAF-408B-AB2D-D0D065AF3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089" y="2263855"/>
            <a:ext cx="2743200" cy="32937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BB5A72D-CFF1-4071-9087-58F39167FACF}"/>
              </a:ext>
            </a:extLst>
          </p:cNvPr>
          <p:cNvSpPr/>
          <p:nvPr/>
        </p:nvSpPr>
        <p:spPr>
          <a:xfrm>
            <a:off x="5840249" y="3952766"/>
            <a:ext cx="840828" cy="2627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5363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412724"/>
      </a:dk2>
      <a:lt2>
        <a:srgbClr val="E8E4E2"/>
      </a:lt2>
      <a:accent1>
        <a:srgbClr val="80A9A5"/>
      </a:accent1>
      <a:accent2>
        <a:srgbClr val="7FA7BA"/>
      </a:accent2>
      <a:accent3>
        <a:srgbClr val="93A0C5"/>
      </a:accent3>
      <a:accent4>
        <a:srgbClr val="BA867F"/>
      </a:accent4>
      <a:accent5>
        <a:srgbClr val="B99C7D"/>
      </a:accent5>
      <a:accent6>
        <a:srgbClr val="A6A371"/>
      </a:accent6>
      <a:hlink>
        <a:srgbClr val="A8765E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19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RetrospectVTI</vt:lpstr>
      <vt:lpstr>박대원의 포트폴리오</vt:lpstr>
      <vt:lpstr>1. 박대원 소개 </vt:lpstr>
      <vt:lpstr>2. 수행 프로젝트 </vt:lpstr>
      <vt:lpstr>2. 수행 프로젝트 -개요 </vt:lpstr>
      <vt:lpstr>2. 수행 프로젝트 -  개요(로직) </vt:lpstr>
      <vt:lpstr>2. 수행 프로젝트 - 개요(UI) </vt:lpstr>
      <vt:lpstr>2. 수행 프로젝트 -사용기술</vt:lpstr>
      <vt:lpstr>3. 프로젝트 개발 과정</vt:lpstr>
      <vt:lpstr>3. 프로젝트 개발 과정</vt:lpstr>
      <vt:lpstr>3. 프로젝트 개발 과정</vt:lpstr>
      <vt:lpstr>3. 프로젝트 개발 과정</vt:lpstr>
      <vt:lpstr>3. 프로젝트 개발 과정</vt:lpstr>
      <vt:lpstr>3. 프로젝트 개발 과정</vt:lpstr>
      <vt:lpstr>3. 프로젝트 개발 과정</vt:lpstr>
      <vt:lpstr>3. 프로젝트 개발 과정</vt:lpstr>
      <vt:lpstr>3. 프로젝트 개발 과정</vt:lpstr>
      <vt:lpstr>3. 프로젝트 개발 과정</vt:lpstr>
      <vt:lpstr>4. 실행화면 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5</cp:revision>
  <dcterms:created xsi:type="dcterms:W3CDTF">2012-07-30T17:18:39Z</dcterms:created>
  <dcterms:modified xsi:type="dcterms:W3CDTF">2020-04-13T14:56:08Z</dcterms:modified>
</cp:coreProperties>
</file>